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74" r:id="rId16"/>
  </p:sldIdLst>
  <p:sldSz cx="18288000" cy="10287000"/>
  <p:notesSz cx="6858000" cy="9144000"/>
  <p:embeddedFontLst>
    <p:embeddedFont>
      <p:font typeface="Arimo" panose="020B0604020202020204"/>
      <p:regular r:id="rId20"/>
    </p:embeddedFont>
    <p:embeddedFont>
      <p:font typeface="Canva Sans" panose="020B0503030501040103"/>
      <p:regular r:id="rId21"/>
    </p:embeddedFont>
    <p:embeddedFont>
      <p:font typeface="Arimo Bold" panose="020B0704020202020204"/>
      <p:bold r:id="rId22"/>
    </p:embeddedFont>
    <p:embeddedFont>
      <p:font typeface="Cabin" panose="00000500000000000000"/>
      <p:regular r:id="rId23"/>
    </p:embeddedFont>
    <p:embeddedFont>
      <p:font typeface="Calibri" panose="020F050202020403020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54" d="100"/>
          <a:sy n="54" d="100"/>
        </p:scale>
        <p:origin x="754" y="58"/>
      </p:cViewPr>
      <p:guideLst>
        <p:guide orient="horz" pos="214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hyperlink" Target="https://www.geeksforgeeks.org/python-tkinter-tutorial/" TargetMode="External"/><Relationship Id="rId4" Type="http://schemas.openxmlformats.org/officeDocument/2006/relationships/hyperlink" Target="https://docs.python.org/3/library/tkinter.html%20" TargetMode="External"/><Relationship Id="rId3" Type="http://schemas.openxmlformats.org/officeDocument/2006/relationships/hyperlink" Target="https://pymongo.readthedocs.io/" TargetMode="External"/><Relationship Id="rId2" Type="http://schemas.openxmlformats.org/officeDocument/2006/relationships/hyperlink" Target="https://docs.mongodb.com/%20" TargetMode="Externa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4572000" cy="10287000"/>
          </a:xfrm>
          <a:custGeom>
            <a:avLst/>
            <a:gdLst/>
            <a:ahLst/>
            <a:cxnLst/>
            <a:rect l="l" t="t" r="r" b="b"/>
            <a:pathLst>
              <a:path w="4572000" h="10287000">
                <a:moveTo>
                  <a:pt x="0" y="0"/>
                </a:moveTo>
                <a:lnTo>
                  <a:pt x="4572000" y="0"/>
                </a:lnTo>
                <a:lnTo>
                  <a:pt x="4572000" y="10287000"/>
                </a:lnTo>
                <a:lnTo>
                  <a:pt x="0" y="10287000"/>
                </a:lnTo>
                <a:lnTo>
                  <a:pt x="0" y="0"/>
                </a:lnTo>
                <a:close/>
              </a:path>
            </a:pathLst>
          </a:custGeom>
          <a:blipFill>
            <a:blip r:embed="rId2"/>
            <a:stretch>
              <a:fillRect/>
            </a:stretch>
          </a:blipFill>
        </p:spPr>
      </p:sp>
      <p:sp>
        <p:nvSpPr>
          <p:cNvPr id="6" name="TextBox 6"/>
          <p:cNvSpPr txBox="1"/>
          <p:nvPr/>
        </p:nvSpPr>
        <p:spPr>
          <a:xfrm>
            <a:off x="5652046" y="1590080"/>
            <a:ext cx="11555909" cy="3685945"/>
          </a:xfrm>
          <a:prstGeom prst="rect">
            <a:avLst/>
          </a:prstGeom>
        </p:spPr>
        <p:txBody>
          <a:bodyPr lIns="0" tIns="0" rIns="0" bIns="0" rtlCol="0" anchor="t">
            <a:spAutoFit/>
          </a:bodyPr>
          <a:lstStyle/>
          <a:p>
            <a:pPr algn="l">
              <a:lnSpc>
                <a:spcPts val="9810"/>
              </a:lnSpc>
            </a:pPr>
            <a:r>
              <a:rPr lang="en-US" sz="7875" dirty="0">
                <a:solidFill>
                  <a:srgbClr val="FFFFFF"/>
                </a:solidFill>
                <a:latin typeface="Arimo" panose="020B0604020202020204"/>
                <a:ea typeface="Arimo" panose="020B0604020202020204"/>
                <a:cs typeface="Arimo" panose="020B0604020202020204"/>
                <a:sym typeface="Arimo" panose="020B0604020202020204"/>
              </a:rPr>
              <a:t>Library Management System with Python and </a:t>
            </a:r>
            <a:r>
              <a:rPr lang="en-US" sz="7875" dirty="0" err="1">
                <a:solidFill>
                  <a:srgbClr val="FFFFFF"/>
                </a:solidFill>
                <a:latin typeface="Arimo" panose="020B0604020202020204"/>
                <a:ea typeface="Arimo" panose="020B0604020202020204"/>
                <a:cs typeface="Arimo" panose="020B0604020202020204"/>
                <a:sym typeface="Arimo" panose="020B0604020202020204"/>
              </a:rPr>
              <a:t>Mongodb</a:t>
            </a:r>
            <a:endParaRPr lang="en-US" sz="7875" dirty="0">
              <a:solidFill>
                <a:srgbClr val="FFFFFF"/>
              </a:solidFill>
              <a:latin typeface="Arimo" panose="020B0604020202020204"/>
              <a:ea typeface="Arimo" panose="020B0604020202020204"/>
              <a:cs typeface="Arimo" panose="020B0604020202020204"/>
              <a:sym typeface="Arimo" panose="020B0604020202020204"/>
            </a:endParaRPr>
          </a:p>
        </p:txBody>
      </p:sp>
      <p:grpSp>
        <p:nvGrpSpPr>
          <p:cNvPr id="7" name="Group 7"/>
          <p:cNvGrpSpPr/>
          <p:nvPr/>
        </p:nvGrpSpPr>
        <p:grpSpPr>
          <a:xfrm>
            <a:off x="9435306" y="7489031"/>
            <a:ext cx="8134350" cy="1829922"/>
            <a:chOff x="0" y="0"/>
            <a:chExt cx="10845800" cy="2439897"/>
          </a:xfrm>
        </p:grpSpPr>
        <p:sp>
          <p:nvSpPr>
            <p:cNvPr id="8" name="Freeform 8"/>
            <p:cNvSpPr/>
            <p:nvPr/>
          </p:nvSpPr>
          <p:spPr>
            <a:xfrm>
              <a:off x="0" y="0"/>
              <a:ext cx="10845800" cy="2439897"/>
            </a:xfrm>
            <a:custGeom>
              <a:avLst/>
              <a:gdLst/>
              <a:ahLst/>
              <a:cxnLst/>
              <a:rect l="l" t="t" r="r" b="b"/>
              <a:pathLst>
                <a:path w="10845800" h="2439897">
                  <a:moveTo>
                    <a:pt x="0" y="50268"/>
                  </a:moveTo>
                  <a:cubicBezTo>
                    <a:pt x="0" y="22544"/>
                    <a:pt x="20447" y="0"/>
                    <a:pt x="45593" y="0"/>
                  </a:cubicBezTo>
                  <a:lnTo>
                    <a:pt x="10800207" y="0"/>
                  </a:lnTo>
                  <a:cubicBezTo>
                    <a:pt x="10825353" y="0"/>
                    <a:pt x="10845800" y="22544"/>
                    <a:pt x="10845800" y="50268"/>
                  </a:cubicBezTo>
                  <a:lnTo>
                    <a:pt x="10845800" y="2389628"/>
                  </a:lnTo>
                  <a:cubicBezTo>
                    <a:pt x="10845800" y="2417493"/>
                    <a:pt x="10825353" y="2439897"/>
                    <a:pt x="10800207" y="2439897"/>
                  </a:cubicBezTo>
                  <a:lnTo>
                    <a:pt x="45593" y="2439897"/>
                  </a:lnTo>
                  <a:cubicBezTo>
                    <a:pt x="20320" y="2439897"/>
                    <a:pt x="0" y="2417353"/>
                    <a:pt x="0" y="2389628"/>
                  </a:cubicBezTo>
                  <a:close/>
                </a:path>
              </a:pathLst>
            </a:custGeom>
            <a:solidFill>
              <a:srgbClr val="304755"/>
            </a:solidFill>
          </p:spPr>
        </p:sp>
        <p:sp>
          <p:nvSpPr>
            <p:cNvPr id="9" name="TextBox 9"/>
            <p:cNvSpPr txBox="1"/>
            <p:nvPr/>
          </p:nvSpPr>
          <p:spPr>
            <a:xfrm>
              <a:off x="0" y="-28575"/>
              <a:ext cx="10845800" cy="2468472"/>
            </a:xfrm>
            <a:prstGeom prst="rect">
              <a:avLst/>
            </a:prstGeom>
          </p:spPr>
          <p:txBody>
            <a:bodyPr lIns="50800" tIns="50800" rIns="50800" bIns="50800" rtlCol="0" anchor="t"/>
            <a:lstStyle/>
            <a:p>
              <a:pPr algn="l">
                <a:lnSpc>
                  <a:spcPts val="4200"/>
                </a:lnSpc>
              </a:pPr>
              <a:r>
                <a:rPr lang="en-US" sz="3500">
                  <a:solidFill>
                    <a:srgbClr val="FFFFFF"/>
                  </a:solidFill>
                  <a:latin typeface="Arimo" panose="020B0604020202020204"/>
                  <a:ea typeface="Arimo" panose="020B0604020202020204"/>
                  <a:cs typeface="Arimo" panose="020B0604020202020204"/>
                  <a:sym typeface="Arimo" panose="020B0604020202020204"/>
                </a:rPr>
                <a:t>SARATH KUMAR P      231801156</a:t>
              </a:r>
              <a:endParaRPr lang="en-US" sz="3500">
                <a:solidFill>
                  <a:srgbClr val="FFFFFF"/>
                </a:solidFill>
                <a:latin typeface="Arimo" panose="020B0604020202020204"/>
                <a:ea typeface="Arimo" panose="020B0604020202020204"/>
                <a:cs typeface="Arimo" panose="020B0604020202020204"/>
                <a:sym typeface="Arimo" panose="020B0604020202020204"/>
              </a:endParaRPr>
            </a:p>
            <a:p>
              <a:pPr algn="l">
                <a:lnSpc>
                  <a:spcPts val="4200"/>
                </a:lnSpc>
              </a:pPr>
              <a:r>
                <a:rPr lang="en-US" sz="3500">
                  <a:solidFill>
                    <a:srgbClr val="FFFFFF"/>
                  </a:solidFill>
                  <a:latin typeface="Arimo" panose="020B0604020202020204"/>
                  <a:ea typeface="Arimo" panose="020B0604020202020204"/>
                  <a:cs typeface="Arimo" panose="020B0604020202020204"/>
                  <a:sym typeface="Arimo" panose="020B0604020202020204"/>
                </a:rPr>
                <a:t>SABHARISHRAJA  B    231801143</a:t>
              </a:r>
              <a:endParaRPr lang="en-US" sz="3500">
                <a:solidFill>
                  <a:srgbClr val="FFFFFF"/>
                </a:solidFill>
                <a:latin typeface="Arimo" panose="020B0604020202020204"/>
                <a:ea typeface="Arimo" panose="020B0604020202020204"/>
                <a:cs typeface="Arimo" panose="020B0604020202020204"/>
                <a:sym typeface="Arimo" panose="020B0604020202020204"/>
              </a:endParaRPr>
            </a:p>
            <a:p>
              <a:pPr algn="l">
                <a:lnSpc>
                  <a:spcPts val="4200"/>
                </a:lnSpc>
              </a:pPr>
              <a:r>
                <a:rPr lang="en-US" sz="3500">
                  <a:solidFill>
                    <a:srgbClr val="FFFFFF"/>
                  </a:solidFill>
                  <a:latin typeface="Arimo" panose="020B0604020202020204"/>
                  <a:ea typeface="Arimo" panose="020B0604020202020204"/>
                  <a:cs typeface="Arimo" panose="020B0604020202020204"/>
                  <a:sym typeface="Arimo" panose="020B0604020202020204"/>
                </a:rPr>
                <a:t>SABARISH P                 231801142</a:t>
              </a:r>
              <a:endParaRPr lang="en-US" sz="3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5" name="TextBox 5"/>
          <p:cNvSpPr txBox="1"/>
          <p:nvPr/>
        </p:nvSpPr>
        <p:spPr>
          <a:xfrm>
            <a:off x="611689" y="120286"/>
            <a:ext cx="17305608" cy="91313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Output Screenshot</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10" name="Freeform 10"/>
          <p:cNvSpPr/>
          <p:nvPr/>
        </p:nvSpPr>
        <p:spPr>
          <a:xfrm>
            <a:off x="1028700" y="5859780"/>
            <a:ext cx="9231630" cy="808990"/>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10</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
        <p:nvSpPr>
          <p:cNvPr id="22" name="Freeform 22"/>
          <p:cNvSpPr/>
          <p:nvPr/>
        </p:nvSpPr>
        <p:spPr>
          <a:xfrm>
            <a:off x="1028700" y="8136255"/>
            <a:ext cx="9231630" cy="808990"/>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pic>
        <p:nvPicPr>
          <p:cNvPr id="28" name="Picture 27" descr="Screenshot 2024-11-08 103531"/>
          <p:cNvPicPr>
            <a:picLocks noChangeAspect="1"/>
          </p:cNvPicPr>
          <p:nvPr/>
        </p:nvPicPr>
        <p:blipFill>
          <a:blip r:embed="rId2"/>
          <a:stretch>
            <a:fillRect/>
          </a:stretch>
        </p:blipFill>
        <p:spPr>
          <a:xfrm>
            <a:off x="1371600" y="2324100"/>
            <a:ext cx="7007225" cy="4004310"/>
          </a:xfrm>
          <a:prstGeom prst="rect">
            <a:avLst/>
          </a:prstGeom>
        </p:spPr>
      </p:pic>
      <p:pic>
        <p:nvPicPr>
          <p:cNvPr id="32" name="Picture 31" descr="Screenshot 2024-11-08 103510"/>
          <p:cNvPicPr>
            <a:picLocks noChangeAspect="1"/>
          </p:cNvPicPr>
          <p:nvPr/>
        </p:nvPicPr>
        <p:blipFill>
          <a:blip r:embed="rId3"/>
          <a:stretch>
            <a:fillRect/>
          </a:stretch>
        </p:blipFill>
        <p:spPr>
          <a:xfrm>
            <a:off x="9525000" y="2324100"/>
            <a:ext cx="6984365" cy="3992245"/>
          </a:xfrm>
          <a:prstGeom prst="rect">
            <a:avLst/>
          </a:prstGeom>
        </p:spPr>
      </p:pic>
      <p:sp>
        <p:nvSpPr>
          <p:cNvPr id="33" name="Text Box 32"/>
          <p:cNvSpPr txBox="1"/>
          <p:nvPr/>
        </p:nvSpPr>
        <p:spPr>
          <a:xfrm>
            <a:off x="3886200" y="6667500"/>
            <a:ext cx="2106930" cy="583565"/>
          </a:xfrm>
          <a:prstGeom prst="rect">
            <a:avLst/>
          </a:prstGeom>
          <a:noFill/>
        </p:spPr>
        <p:txBody>
          <a:bodyPr wrap="square" rtlCol="0">
            <a:spAutoFit/>
          </a:bodyPr>
          <a:p>
            <a:r>
              <a:rPr lang="en-US" sz="3200" b="1">
                <a:solidFill>
                  <a:schemeClr val="bg1"/>
                </a:solidFill>
              </a:rPr>
              <a:t>Login Page</a:t>
            </a:r>
            <a:endParaRPr lang="en-US" sz="3200" b="1">
              <a:solidFill>
                <a:schemeClr val="bg1"/>
              </a:solidFill>
            </a:endParaRPr>
          </a:p>
        </p:txBody>
      </p:sp>
      <p:sp>
        <p:nvSpPr>
          <p:cNvPr id="34" name="Text Box 33"/>
          <p:cNvSpPr txBox="1"/>
          <p:nvPr/>
        </p:nvSpPr>
        <p:spPr>
          <a:xfrm>
            <a:off x="12192000" y="6668770"/>
            <a:ext cx="2106930" cy="583565"/>
          </a:xfrm>
          <a:prstGeom prst="rect">
            <a:avLst/>
          </a:prstGeom>
          <a:noFill/>
        </p:spPr>
        <p:txBody>
          <a:bodyPr wrap="square" rtlCol="0">
            <a:spAutoFit/>
          </a:bodyPr>
          <a:p>
            <a:r>
              <a:rPr lang="en-US" sz="3200" b="1">
                <a:solidFill>
                  <a:schemeClr val="bg1"/>
                </a:solidFill>
              </a:rPr>
              <a:t>Home Page</a:t>
            </a:r>
            <a:endParaRPr lang="en-US" sz="3200" b="1">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685"/>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TextBox 5"/>
          <p:cNvSpPr txBox="1"/>
          <p:nvPr/>
        </p:nvSpPr>
        <p:spPr>
          <a:xfrm>
            <a:off x="611689" y="120286"/>
            <a:ext cx="17305608" cy="91440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Library Management System Modules</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6" name="Group 6"/>
          <p:cNvGrpSpPr/>
          <p:nvPr/>
        </p:nvGrpSpPr>
        <p:grpSpPr>
          <a:xfrm>
            <a:off x="1168473" y="1793312"/>
            <a:ext cx="10566197" cy="831945"/>
            <a:chOff x="0" y="0"/>
            <a:chExt cx="14088263" cy="1109260"/>
          </a:xfrm>
        </p:grpSpPr>
        <p:sp>
          <p:nvSpPr>
            <p:cNvPr id="7" name="Freeform 7"/>
            <p:cNvSpPr/>
            <p:nvPr/>
          </p:nvSpPr>
          <p:spPr>
            <a:xfrm>
              <a:off x="0" y="0"/>
              <a:ext cx="14088238" cy="1109241"/>
            </a:xfrm>
            <a:custGeom>
              <a:avLst/>
              <a:gdLst/>
              <a:ahLst/>
              <a:cxnLst/>
              <a:rect l="l" t="t" r="r" b="b"/>
              <a:pathLst>
                <a:path w="14088238" h="1109241">
                  <a:moveTo>
                    <a:pt x="0" y="0"/>
                  </a:moveTo>
                  <a:lnTo>
                    <a:pt x="14088238" y="0"/>
                  </a:lnTo>
                  <a:lnTo>
                    <a:pt x="14088238" y="1109241"/>
                  </a:lnTo>
                  <a:lnTo>
                    <a:pt x="0" y="1109241"/>
                  </a:lnTo>
                  <a:close/>
                </a:path>
              </a:pathLst>
            </a:custGeom>
            <a:solidFill>
              <a:srgbClr val="FFFFFF">
                <a:alpha val="3922"/>
              </a:srgbClr>
            </a:solidFill>
          </p:spPr>
        </p:sp>
        <p:sp>
          <p:nvSpPr>
            <p:cNvPr id="8" name="TextBox 8"/>
            <p:cNvSpPr txBox="1"/>
            <p:nvPr/>
          </p:nvSpPr>
          <p:spPr>
            <a:xfrm>
              <a:off x="0" y="-19050"/>
              <a:ext cx="14088263" cy="1128310"/>
            </a:xfrm>
            <a:prstGeom prst="rect">
              <a:avLst/>
            </a:prstGeom>
          </p:spPr>
          <p:txBody>
            <a:bodyPr lIns="50800" tIns="50800" rIns="50800" bIns="50800" rtlCol="0" anchor="t"/>
            <a:lstStyle/>
            <a:p>
              <a:pPr algn="l">
                <a:lnSpc>
                  <a:spcPts val="3600"/>
                </a:lnSpc>
              </a:pPr>
              <a:r>
                <a:rPr lang="en-US" sz="3000">
                  <a:solidFill>
                    <a:srgbClr val="FFFFFF"/>
                  </a:solidFill>
                  <a:latin typeface="Arimo" panose="020B0604020202020204"/>
                  <a:ea typeface="Arimo" panose="020B0604020202020204"/>
                  <a:cs typeface="Arimo" panose="020B0604020202020204"/>
                  <a:sym typeface="Arimo" panose="020B0604020202020204"/>
                </a:rPr>
                <a:t>Streamlines borrowing, returns, and member management.</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9" name="Group 9"/>
          <p:cNvGrpSpPr/>
          <p:nvPr/>
        </p:nvGrpSpPr>
        <p:grpSpPr>
          <a:xfrm>
            <a:off x="1028700" y="4503292"/>
            <a:ext cx="9231809" cy="808811"/>
            <a:chOff x="0" y="0"/>
            <a:chExt cx="12309078" cy="1078415"/>
          </a:xfrm>
        </p:grpSpPr>
        <p:sp>
          <p:nvSpPr>
            <p:cNvPr id="10" name="Freeform 10"/>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11" name="TextBox 11"/>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Enhanced Data Security:</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12" name="Group 12"/>
          <p:cNvGrpSpPr/>
          <p:nvPr/>
        </p:nvGrpSpPr>
        <p:grpSpPr>
          <a:xfrm>
            <a:off x="1168473" y="5331154"/>
            <a:ext cx="10566197" cy="690396"/>
            <a:chOff x="0" y="0"/>
            <a:chExt cx="14088263" cy="920529"/>
          </a:xfrm>
        </p:grpSpPr>
        <p:sp>
          <p:nvSpPr>
            <p:cNvPr id="13" name="Freeform 13"/>
            <p:cNvSpPr/>
            <p:nvPr/>
          </p:nvSpPr>
          <p:spPr>
            <a:xfrm>
              <a:off x="0" y="0"/>
              <a:ext cx="14088249" cy="920522"/>
            </a:xfrm>
            <a:custGeom>
              <a:avLst/>
              <a:gdLst/>
              <a:ahLst/>
              <a:cxnLst/>
              <a:rect l="l" t="t" r="r" b="b"/>
              <a:pathLst>
                <a:path w="14088249" h="920522">
                  <a:moveTo>
                    <a:pt x="0" y="0"/>
                  </a:moveTo>
                  <a:lnTo>
                    <a:pt x="14088249" y="0"/>
                  </a:lnTo>
                  <a:lnTo>
                    <a:pt x="14088249" y="920522"/>
                  </a:lnTo>
                  <a:lnTo>
                    <a:pt x="0" y="920522"/>
                  </a:lnTo>
                  <a:close/>
                </a:path>
              </a:pathLst>
            </a:custGeom>
            <a:solidFill>
              <a:srgbClr val="FFFFFF">
                <a:alpha val="3922"/>
              </a:srgbClr>
            </a:solidFill>
          </p:spPr>
        </p:sp>
        <p:sp>
          <p:nvSpPr>
            <p:cNvPr id="14" name="TextBox 14"/>
            <p:cNvSpPr txBox="1"/>
            <p:nvPr/>
          </p:nvSpPr>
          <p:spPr>
            <a:xfrm>
              <a:off x="0" y="-9525"/>
              <a:ext cx="14088263" cy="930054"/>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Intuitive interface for easy navigation by both librarians and patrons.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5" name="TextBox 15"/>
          <p:cNvSpPr txBox="1"/>
          <p:nvPr/>
        </p:nvSpPr>
        <p:spPr>
          <a:xfrm>
            <a:off x="1028700" y="1288487"/>
            <a:ext cx="4354420" cy="485775"/>
          </a:xfrm>
          <a:prstGeom prst="rect">
            <a:avLst/>
          </a:prstGeom>
        </p:spPr>
        <p:txBody>
          <a:bodyPr lIns="0" tIns="0" rIns="0" bIns="0" rtlCol="0" anchor="t">
            <a:spAutoFit/>
          </a:bodyPr>
          <a:lstStyle/>
          <a:p>
            <a:pPr algn="l">
              <a:lnSpc>
                <a:spcPts val="3720"/>
              </a:lnSpc>
            </a:pPr>
            <a:r>
              <a:rPr lang="en-US" sz="3100" b="1">
                <a:solidFill>
                  <a:srgbClr val="FFFFFF"/>
                </a:solidFill>
                <a:latin typeface="Arimo Bold" panose="020B0704020202020204"/>
                <a:ea typeface="Arimo Bold" panose="020B0704020202020204"/>
                <a:cs typeface="Arimo Bold" panose="020B0704020202020204"/>
                <a:sym typeface="Arimo Bold" panose="020B0704020202020204"/>
              </a:rPr>
              <a:t>Automation</a:t>
            </a:r>
            <a:endParaRPr lang="en-US" sz="31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16" name="Group 16"/>
          <p:cNvGrpSpPr/>
          <p:nvPr/>
        </p:nvGrpSpPr>
        <p:grpSpPr>
          <a:xfrm>
            <a:off x="1168473" y="3554084"/>
            <a:ext cx="10566197" cy="658504"/>
            <a:chOff x="0" y="0"/>
            <a:chExt cx="14088263" cy="878005"/>
          </a:xfrm>
        </p:grpSpPr>
        <p:sp>
          <p:nvSpPr>
            <p:cNvPr id="17" name="Freeform 17"/>
            <p:cNvSpPr/>
            <p:nvPr/>
          </p:nvSpPr>
          <p:spPr>
            <a:xfrm>
              <a:off x="0" y="0"/>
              <a:ext cx="14088214" cy="877990"/>
            </a:xfrm>
            <a:custGeom>
              <a:avLst/>
              <a:gdLst/>
              <a:ahLst/>
              <a:cxnLst/>
              <a:rect l="l" t="t" r="r" b="b"/>
              <a:pathLst>
                <a:path w="14088214" h="877990">
                  <a:moveTo>
                    <a:pt x="0" y="0"/>
                  </a:moveTo>
                  <a:lnTo>
                    <a:pt x="14088214" y="0"/>
                  </a:lnTo>
                  <a:lnTo>
                    <a:pt x="14088214" y="877990"/>
                  </a:lnTo>
                  <a:lnTo>
                    <a:pt x="0" y="877990"/>
                  </a:lnTo>
                  <a:close/>
                </a:path>
              </a:pathLst>
            </a:custGeom>
            <a:solidFill>
              <a:srgbClr val="FFFFFF">
                <a:alpha val="3922"/>
              </a:srgbClr>
            </a:solidFill>
          </p:spPr>
        </p:sp>
        <p:sp>
          <p:nvSpPr>
            <p:cNvPr id="18" name="TextBox 18"/>
            <p:cNvSpPr txBox="1"/>
            <p:nvPr/>
          </p:nvSpPr>
          <p:spPr>
            <a:xfrm>
              <a:off x="0" y="-9525"/>
              <a:ext cx="14088263" cy="887530"/>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Provides a structured database for secure storage of library data.</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9" name="TextBox 19"/>
          <p:cNvSpPr txBox="1"/>
          <p:nvPr/>
        </p:nvSpPr>
        <p:spPr>
          <a:xfrm>
            <a:off x="1028700" y="2625257"/>
            <a:ext cx="8961120" cy="485775"/>
          </a:xfrm>
          <a:prstGeom prst="rect">
            <a:avLst/>
          </a:prstGeom>
        </p:spPr>
        <p:txBody>
          <a:bodyPr lIns="0" tIns="0" rIns="0" bIns="0" rtlCol="0" anchor="t">
            <a:spAutoFit/>
          </a:bodyPr>
          <a:lstStyle/>
          <a:p>
            <a:pPr algn="l">
              <a:lnSpc>
                <a:spcPts val="3720"/>
              </a:lnSpc>
            </a:pPr>
            <a:r>
              <a:rPr lang="en-US" sz="3100" b="1">
                <a:solidFill>
                  <a:srgbClr val="FFFFFF"/>
                </a:solidFill>
                <a:latin typeface="Arimo Bold" panose="020B0704020202020204"/>
                <a:ea typeface="Arimo Bold" panose="020B0704020202020204"/>
                <a:cs typeface="Arimo Bold" panose="020B0704020202020204"/>
                <a:sym typeface="Arimo Bold" panose="020B0704020202020204"/>
              </a:rPr>
              <a:t> Data Management</a:t>
            </a:r>
            <a:endParaRPr lang="en-US" sz="310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11</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grpSp>
        <p:nvGrpSpPr>
          <p:cNvPr id="21" name="Group 21"/>
          <p:cNvGrpSpPr/>
          <p:nvPr/>
        </p:nvGrpSpPr>
        <p:grpSpPr>
          <a:xfrm>
            <a:off x="1028700" y="6274181"/>
            <a:ext cx="9231809" cy="808811"/>
            <a:chOff x="0" y="0"/>
            <a:chExt cx="12309078" cy="1078415"/>
          </a:xfrm>
        </p:grpSpPr>
        <p:sp>
          <p:nvSpPr>
            <p:cNvPr id="22" name="Freeform 22"/>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3" name="TextBox 23"/>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Security Protocols:</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24" name="Group 24"/>
          <p:cNvGrpSpPr/>
          <p:nvPr/>
        </p:nvGrpSpPr>
        <p:grpSpPr>
          <a:xfrm>
            <a:off x="1168473" y="6931406"/>
            <a:ext cx="10566197" cy="1120979"/>
            <a:chOff x="0" y="0"/>
            <a:chExt cx="14088263" cy="1494639"/>
          </a:xfrm>
        </p:grpSpPr>
        <p:sp>
          <p:nvSpPr>
            <p:cNvPr id="25" name="Freeform 25"/>
            <p:cNvSpPr/>
            <p:nvPr/>
          </p:nvSpPr>
          <p:spPr>
            <a:xfrm>
              <a:off x="0" y="0"/>
              <a:ext cx="14088249" cy="1494627"/>
            </a:xfrm>
            <a:custGeom>
              <a:avLst/>
              <a:gdLst/>
              <a:ahLst/>
              <a:cxnLst/>
              <a:rect l="l" t="t" r="r" b="b"/>
              <a:pathLst>
                <a:path w="14088249" h="1494627">
                  <a:moveTo>
                    <a:pt x="0" y="0"/>
                  </a:moveTo>
                  <a:lnTo>
                    <a:pt x="14088249" y="0"/>
                  </a:lnTo>
                  <a:lnTo>
                    <a:pt x="14088249" y="1494627"/>
                  </a:lnTo>
                  <a:lnTo>
                    <a:pt x="0" y="1494627"/>
                  </a:lnTo>
                  <a:close/>
                </a:path>
              </a:pathLst>
            </a:custGeom>
            <a:solidFill>
              <a:srgbClr val="FFFFFF">
                <a:alpha val="3922"/>
              </a:srgbClr>
            </a:solidFill>
          </p:spPr>
        </p:sp>
        <p:sp>
          <p:nvSpPr>
            <p:cNvPr id="26" name="TextBox 26"/>
            <p:cNvSpPr txBox="1"/>
            <p:nvPr/>
          </p:nvSpPr>
          <p:spPr>
            <a:xfrm>
              <a:off x="0" y="-9525"/>
              <a:ext cx="14088263" cy="1504164"/>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Uses encryption and authentication to safeguard user and library information.</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27" name="Group 27"/>
          <p:cNvGrpSpPr/>
          <p:nvPr/>
        </p:nvGrpSpPr>
        <p:grpSpPr>
          <a:xfrm>
            <a:off x="1028700" y="7844992"/>
            <a:ext cx="9231809" cy="808811"/>
            <a:chOff x="0" y="0"/>
            <a:chExt cx="12309078" cy="1078415"/>
          </a:xfrm>
        </p:grpSpPr>
        <p:sp>
          <p:nvSpPr>
            <p:cNvPr id="28" name="Freeform 28"/>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9" name="TextBox 29"/>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Cost Efficiency</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30" name="Group 30"/>
          <p:cNvGrpSpPr/>
          <p:nvPr/>
        </p:nvGrpSpPr>
        <p:grpSpPr>
          <a:xfrm>
            <a:off x="1168473" y="8697811"/>
            <a:ext cx="10566197" cy="1320695"/>
            <a:chOff x="0" y="0"/>
            <a:chExt cx="14088263" cy="1760926"/>
          </a:xfrm>
        </p:grpSpPr>
        <p:sp>
          <p:nvSpPr>
            <p:cNvPr id="31" name="Freeform 31"/>
            <p:cNvSpPr/>
            <p:nvPr/>
          </p:nvSpPr>
          <p:spPr>
            <a:xfrm>
              <a:off x="0" y="0"/>
              <a:ext cx="14088249" cy="1760913"/>
            </a:xfrm>
            <a:custGeom>
              <a:avLst/>
              <a:gdLst/>
              <a:ahLst/>
              <a:cxnLst/>
              <a:rect l="l" t="t" r="r" b="b"/>
              <a:pathLst>
                <a:path w="14088249" h="1760913">
                  <a:moveTo>
                    <a:pt x="0" y="0"/>
                  </a:moveTo>
                  <a:lnTo>
                    <a:pt x="14088249" y="0"/>
                  </a:lnTo>
                  <a:lnTo>
                    <a:pt x="14088249" y="1760913"/>
                  </a:lnTo>
                  <a:lnTo>
                    <a:pt x="0" y="1760913"/>
                  </a:lnTo>
                  <a:close/>
                </a:path>
              </a:pathLst>
            </a:custGeom>
            <a:solidFill>
              <a:srgbClr val="FFFFFF">
                <a:alpha val="3922"/>
              </a:srgbClr>
            </a:solidFill>
          </p:spPr>
        </p:sp>
        <p:sp>
          <p:nvSpPr>
            <p:cNvPr id="32" name="TextBox 32"/>
            <p:cNvSpPr txBox="1"/>
            <p:nvPr/>
          </p:nvSpPr>
          <p:spPr>
            <a:xfrm>
              <a:off x="0" y="-9525"/>
              <a:ext cx="14088263" cy="1770451"/>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Utilizes open-source or cloud-based solutions to reduce setup and operational costs.</a:t>
              </a:r>
              <a:endParaRPr lang="en-US" sz="2500">
                <a:solidFill>
                  <a:srgbClr val="FFFFFF"/>
                </a:solidFill>
                <a:latin typeface="Arimo" panose="020B0604020202020204"/>
                <a:ea typeface="Arimo" panose="020B0604020202020204"/>
                <a:cs typeface="Arimo" panose="020B0604020202020204"/>
                <a:sym typeface="Arimo" panose="020B0604020202020204"/>
              </a:endParaRPr>
            </a:p>
            <a:p>
              <a:pPr algn="l">
                <a:lnSpc>
                  <a:spcPts val="3000"/>
                </a:lnSpc>
              </a:pP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197254" y="120286"/>
            <a:ext cx="7686080" cy="914400"/>
          </a:xfrm>
          <a:prstGeom prst="rect">
            <a:avLst/>
          </a:prstGeom>
        </p:spPr>
        <p:txBody>
          <a:bodyPr lIns="0" tIns="0" rIns="0" bIns="0" rtlCol="0" anchor="t">
            <a:spAutoFit/>
          </a:bodyPr>
          <a:lstStyle/>
          <a:p>
            <a:pPr algn="l">
              <a:lnSpc>
                <a:spcPts val="7125"/>
              </a:lnSpc>
            </a:pPr>
            <a:r>
              <a:rPr lang="en-US" sz="5685">
                <a:solidFill>
                  <a:srgbClr val="FFFFFF"/>
                </a:solidFill>
                <a:latin typeface="Arimo" panose="020B0604020202020204"/>
                <a:ea typeface="Arimo" panose="020B0604020202020204"/>
                <a:cs typeface="Arimo" panose="020B0604020202020204"/>
                <a:sym typeface="Arimo" panose="020B0604020202020204"/>
              </a:rPr>
              <a:t>Sample Outputs </a:t>
            </a:r>
            <a:endParaRPr lang="en-US" sz="5685">
              <a:solidFill>
                <a:srgbClr val="FFFFFF"/>
              </a:solidFill>
              <a:latin typeface="Arimo" panose="020B0604020202020204"/>
              <a:ea typeface="Arimo" panose="020B0604020202020204"/>
              <a:cs typeface="Arimo" panose="020B0604020202020204"/>
              <a:sym typeface="Arimo" panose="020B0604020202020204"/>
            </a:endParaRPr>
          </a:p>
        </p:txBody>
      </p:sp>
      <p:grpSp>
        <p:nvGrpSpPr>
          <p:cNvPr id="7" name="Group 7"/>
          <p:cNvGrpSpPr/>
          <p:nvPr/>
        </p:nvGrpSpPr>
        <p:grpSpPr>
          <a:xfrm>
            <a:off x="7078051" y="2101190"/>
            <a:ext cx="10566197" cy="1376958"/>
            <a:chOff x="0" y="0"/>
            <a:chExt cx="14088263" cy="1835943"/>
          </a:xfrm>
        </p:grpSpPr>
        <p:sp>
          <p:nvSpPr>
            <p:cNvPr id="8" name="Freeform 8"/>
            <p:cNvSpPr/>
            <p:nvPr/>
          </p:nvSpPr>
          <p:spPr>
            <a:xfrm>
              <a:off x="0" y="0"/>
              <a:ext cx="14088238" cy="1835912"/>
            </a:xfrm>
            <a:custGeom>
              <a:avLst/>
              <a:gdLst/>
              <a:ahLst/>
              <a:cxnLst/>
              <a:rect l="l" t="t" r="r" b="b"/>
              <a:pathLst>
                <a:path w="14088238" h="1835912">
                  <a:moveTo>
                    <a:pt x="0" y="0"/>
                  </a:moveTo>
                  <a:lnTo>
                    <a:pt x="14088238" y="0"/>
                  </a:lnTo>
                  <a:lnTo>
                    <a:pt x="14088238" y="1835912"/>
                  </a:lnTo>
                  <a:lnTo>
                    <a:pt x="0" y="1835912"/>
                  </a:lnTo>
                  <a:close/>
                </a:path>
              </a:pathLst>
            </a:custGeom>
            <a:solidFill>
              <a:srgbClr val="FFFFFF">
                <a:alpha val="3922"/>
              </a:srgbClr>
            </a:solidFill>
          </p:spPr>
        </p:sp>
        <p:sp>
          <p:nvSpPr>
            <p:cNvPr id="9" name="TextBox 9"/>
            <p:cNvSpPr txBox="1"/>
            <p:nvPr/>
          </p:nvSpPr>
          <p:spPr>
            <a:xfrm>
              <a:off x="0" y="-19050"/>
              <a:ext cx="14088263" cy="1854993"/>
            </a:xfrm>
            <a:prstGeom prst="rect">
              <a:avLst/>
            </a:prstGeom>
          </p:spPr>
          <p:txBody>
            <a:bodyPr lIns="50800" tIns="50800" rIns="50800" bIns="50800" rtlCol="0" anchor="t"/>
            <a:lstStyle/>
            <a:p>
              <a:pPr algn="l">
                <a:lnSpc>
                  <a:spcPts val="3600"/>
                </a:lnSpc>
              </a:pPr>
              <a:r>
                <a:rPr lang="en-US" sz="3000">
                  <a:solidFill>
                    <a:srgbClr val="FFFFFF"/>
                  </a:solidFill>
                  <a:latin typeface="Arimo" panose="020B0604020202020204"/>
                  <a:ea typeface="Arimo" panose="020B0604020202020204"/>
                  <a:cs typeface="Arimo" panose="020B0604020202020204"/>
                  <a:sym typeface="Arimo" panose="020B0604020202020204"/>
                </a:rPr>
                <a:t>Opt for scalable, open-source, or cloud-based solutions to reduce initial setup costs and allow flexibility in budgeting.</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10" name="Group 10"/>
          <p:cNvGrpSpPr/>
          <p:nvPr/>
        </p:nvGrpSpPr>
        <p:grpSpPr>
          <a:xfrm>
            <a:off x="7118766" y="6234540"/>
            <a:ext cx="9231809" cy="808811"/>
            <a:chOff x="0" y="0"/>
            <a:chExt cx="12309078" cy="1078415"/>
          </a:xfrm>
        </p:grpSpPr>
        <p:sp>
          <p:nvSpPr>
            <p:cNvPr id="11" name="Freeform 11"/>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12" name="TextBox 12"/>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Strengthen Data Security</a:t>
              </a:r>
              <a:r>
                <a:rPr lang="en-US" sz="3500">
                  <a:solidFill>
                    <a:srgbClr val="FFFFFF"/>
                  </a:solidFill>
                  <a:latin typeface="Arimo" panose="020B0604020202020204"/>
                  <a:ea typeface="Arimo" panose="020B0604020202020204"/>
                  <a:cs typeface="Arimo" panose="020B0604020202020204"/>
                  <a:sym typeface="Arimo" panose="020B0604020202020204"/>
                </a:rPr>
                <a:t>:</a:t>
              </a:r>
              <a:endParaRPr lang="en-US" sz="35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13" name="Group 13"/>
          <p:cNvGrpSpPr/>
          <p:nvPr/>
        </p:nvGrpSpPr>
        <p:grpSpPr>
          <a:xfrm>
            <a:off x="7363957" y="7341460"/>
            <a:ext cx="10205096" cy="1688700"/>
            <a:chOff x="0" y="0"/>
            <a:chExt cx="13606795" cy="2251600"/>
          </a:xfrm>
        </p:grpSpPr>
        <p:sp>
          <p:nvSpPr>
            <p:cNvPr id="14" name="Freeform 14"/>
            <p:cNvSpPr/>
            <p:nvPr/>
          </p:nvSpPr>
          <p:spPr>
            <a:xfrm>
              <a:off x="0" y="0"/>
              <a:ext cx="13606780" cy="2251583"/>
            </a:xfrm>
            <a:custGeom>
              <a:avLst/>
              <a:gdLst/>
              <a:ahLst/>
              <a:cxnLst/>
              <a:rect l="l" t="t" r="r" b="b"/>
              <a:pathLst>
                <a:path w="13606780" h="2251583">
                  <a:moveTo>
                    <a:pt x="0" y="0"/>
                  </a:moveTo>
                  <a:lnTo>
                    <a:pt x="13606780" y="0"/>
                  </a:lnTo>
                  <a:lnTo>
                    <a:pt x="13606780" y="2251583"/>
                  </a:lnTo>
                  <a:lnTo>
                    <a:pt x="0" y="2251583"/>
                  </a:lnTo>
                  <a:close/>
                </a:path>
              </a:pathLst>
            </a:custGeom>
            <a:solidFill>
              <a:srgbClr val="FFFFFF">
                <a:alpha val="3922"/>
              </a:srgbClr>
            </a:solidFill>
          </p:spPr>
        </p:sp>
        <p:sp>
          <p:nvSpPr>
            <p:cNvPr id="15" name="TextBox 15"/>
            <p:cNvSpPr txBox="1"/>
            <p:nvPr/>
          </p:nvSpPr>
          <p:spPr>
            <a:xfrm>
              <a:off x="0" y="-9525"/>
              <a:ext cx="13606795" cy="2261125"/>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Employ strong data encryption, user authentication protocols, and regular security audits to protect sensitive information and maintain privacy.</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6" name="TextBox 16"/>
          <p:cNvSpPr txBox="1"/>
          <p:nvPr/>
        </p:nvSpPr>
        <p:spPr>
          <a:xfrm>
            <a:off x="7169491" y="1404075"/>
            <a:ext cx="4354420" cy="504691"/>
          </a:xfrm>
          <a:prstGeom prst="rect">
            <a:avLst/>
          </a:prstGeom>
        </p:spPr>
        <p:txBody>
          <a:bodyPr lIns="0" tIns="0" rIns="0" bIns="0" rtlCol="0" anchor="t">
            <a:spAutoFit/>
          </a:bodyPr>
          <a:lstStyle/>
          <a:p>
            <a:pPr algn="l">
              <a:lnSpc>
                <a:spcPts val="36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Cost Management :</a:t>
            </a:r>
            <a:endParaRPr lang="en-US" sz="30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17" name="Group 17"/>
          <p:cNvGrpSpPr/>
          <p:nvPr/>
        </p:nvGrpSpPr>
        <p:grpSpPr>
          <a:xfrm>
            <a:off x="7118768" y="4473386"/>
            <a:ext cx="10798530" cy="1376957"/>
            <a:chOff x="0" y="0"/>
            <a:chExt cx="14398040" cy="1835943"/>
          </a:xfrm>
        </p:grpSpPr>
        <p:sp>
          <p:nvSpPr>
            <p:cNvPr id="18" name="Freeform 18"/>
            <p:cNvSpPr/>
            <p:nvPr/>
          </p:nvSpPr>
          <p:spPr>
            <a:xfrm>
              <a:off x="0" y="0"/>
              <a:ext cx="14397989" cy="1835912"/>
            </a:xfrm>
            <a:custGeom>
              <a:avLst/>
              <a:gdLst/>
              <a:ahLst/>
              <a:cxnLst/>
              <a:rect l="l" t="t" r="r" b="b"/>
              <a:pathLst>
                <a:path w="14397989" h="1835912">
                  <a:moveTo>
                    <a:pt x="0" y="0"/>
                  </a:moveTo>
                  <a:lnTo>
                    <a:pt x="14397989" y="0"/>
                  </a:lnTo>
                  <a:lnTo>
                    <a:pt x="14397989" y="1835912"/>
                  </a:lnTo>
                  <a:lnTo>
                    <a:pt x="0" y="1835912"/>
                  </a:lnTo>
                  <a:close/>
                </a:path>
              </a:pathLst>
            </a:custGeom>
            <a:solidFill>
              <a:srgbClr val="FFFFFF">
                <a:alpha val="3922"/>
              </a:srgbClr>
            </a:solidFill>
          </p:spPr>
        </p:sp>
        <p:sp>
          <p:nvSpPr>
            <p:cNvPr id="19" name="TextBox 19"/>
            <p:cNvSpPr txBox="1"/>
            <p:nvPr/>
          </p:nvSpPr>
          <p:spPr>
            <a:xfrm>
              <a:off x="0" y="-9525"/>
              <a:ext cx="14398040" cy="1845468"/>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Schedule regular maintenance and establish a dedicated IT support team to handle updates and system health, ensuring smooth operations.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20" name="TextBox 20"/>
          <p:cNvSpPr txBox="1"/>
          <p:nvPr/>
        </p:nvSpPr>
        <p:spPr>
          <a:xfrm>
            <a:off x="7210208" y="3607069"/>
            <a:ext cx="8961120" cy="504691"/>
          </a:xfrm>
          <a:prstGeom prst="rect">
            <a:avLst/>
          </a:prstGeom>
        </p:spPr>
        <p:txBody>
          <a:bodyPr lIns="0" tIns="0" rIns="0" bIns="0" rtlCol="0" anchor="t">
            <a:spAutoFit/>
          </a:bodyPr>
          <a:lstStyle/>
          <a:p>
            <a:pPr algn="l">
              <a:lnSpc>
                <a:spcPts val="36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Regular Maintenance and Support</a:t>
            </a:r>
            <a:r>
              <a:rPr lang="en-US" sz="3000">
                <a:solidFill>
                  <a:srgbClr val="FFFFFF"/>
                </a:solidFill>
                <a:latin typeface="Arimo" panose="020B0604020202020204"/>
                <a:ea typeface="Arimo" panose="020B0604020202020204"/>
                <a:cs typeface="Arimo" panose="020B0604020202020204"/>
                <a:sym typeface="Arimo" panose="020B0604020202020204"/>
              </a:rPr>
              <a:t>:</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sp>
        <p:nvSpPr>
          <p:cNvPr id="21" name="TextBox 21"/>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12</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TextBox 5"/>
          <p:cNvSpPr txBox="1"/>
          <p:nvPr/>
        </p:nvSpPr>
        <p:spPr>
          <a:xfrm>
            <a:off x="611689" y="120286"/>
            <a:ext cx="17305608" cy="91440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Conclusion </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6" name="Group 6"/>
          <p:cNvGrpSpPr/>
          <p:nvPr/>
        </p:nvGrpSpPr>
        <p:grpSpPr>
          <a:xfrm>
            <a:off x="2190371" y="1181779"/>
            <a:ext cx="13495638" cy="3219691"/>
            <a:chOff x="0" y="0"/>
            <a:chExt cx="17994184" cy="4292922"/>
          </a:xfrm>
        </p:grpSpPr>
        <p:sp>
          <p:nvSpPr>
            <p:cNvPr id="7" name="Freeform 7"/>
            <p:cNvSpPr/>
            <p:nvPr/>
          </p:nvSpPr>
          <p:spPr>
            <a:xfrm>
              <a:off x="0" y="0"/>
              <a:ext cx="17994151" cy="4292848"/>
            </a:xfrm>
            <a:custGeom>
              <a:avLst/>
              <a:gdLst/>
              <a:ahLst/>
              <a:cxnLst/>
              <a:rect l="l" t="t" r="r" b="b"/>
              <a:pathLst>
                <a:path w="17994151" h="4292848">
                  <a:moveTo>
                    <a:pt x="0" y="0"/>
                  </a:moveTo>
                  <a:lnTo>
                    <a:pt x="17994151" y="0"/>
                  </a:lnTo>
                  <a:lnTo>
                    <a:pt x="17994151" y="4292848"/>
                  </a:lnTo>
                  <a:lnTo>
                    <a:pt x="0" y="4292848"/>
                  </a:lnTo>
                  <a:close/>
                </a:path>
              </a:pathLst>
            </a:custGeom>
            <a:solidFill>
              <a:srgbClr val="FFFFFF">
                <a:alpha val="3922"/>
              </a:srgbClr>
            </a:solidFill>
          </p:spPr>
        </p:sp>
        <p:sp>
          <p:nvSpPr>
            <p:cNvPr id="8" name="TextBox 8"/>
            <p:cNvSpPr txBox="1"/>
            <p:nvPr/>
          </p:nvSpPr>
          <p:spPr>
            <a:xfrm>
              <a:off x="0" y="-28575"/>
              <a:ext cx="17994184" cy="4321497"/>
            </a:xfrm>
            <a:prstGeom prst="rect">
              <a:avLst/>
            </a:prstGeom>
          </p:spPr>
          <p:txBody>
            <a:bodyPr lIns="50800" tIns="50800" rIns="50800" bIns="50800" rtlCol="0" anchor="t"/>
            <a:lstStyle/>
            <a:p>
              <a:pPr marL="712470" lvl="1" indent="-356235" algn="just">
                <a:lnSpc>
                  <a:spcPts val="3960"/>
                </a:lnSpc>
                <a:buFont typeface="Arial" panose="020B0604020202020204"/>
                <a:buChar char="•"/>
              </a:pPr>
              <a:r>
                <a:rPr lang="en-US" sz="3600" dirty="0">
                  <a:solidFill>
                    <a:schemeClr val="bg1"/>
                  </a:solidFill>
                </a:rPr>
                <a:t>The Library Management System with Python and MongoDB efficiently automates key tasks like borrowing, returns, and member management. It improves accuracy, reduces human error, and provides a user-friendly interface. Robust security protocols ensure data protection, supporting reliable and secure library operations with flexible document-based data storage.</a:t>
              </a:r>
              <a:endParaRPr lang="en-US" sz="3300" b="1" dirty="0">
                <a:solidFill>
                  <a:schemeClr val="bg1"/>
                </a:solidFill>
                <a:latin typeface="Arimo Bold" panose="020B0704020202020204"/>
                <a:ea typeface="Arimo Bold" panose="020B0704020202020204"/>
                <a:cs typeface="Arimo Bold" panose="020B0704020202020204"/>
                <a:sym typeface="Arimo Bold" panose="020B0704020202020204"/>
              </a:endParaRPr>
            </a:p>
          </p:txBody>
        </p:sp>
      </p:grpSp>
      <p:grpSp>
        <p:nvGrpSpPr>
          <p:cNvPr id="9" name="Group 9"/>
          <p:cNvGrpSpPr/>
          <p:nvPr/>
        </p:nvGrpSpPr>
        <p:grpSpPr>
          <a:xfrm>
            <a:off x="611689" y="4432298"/>
            <a:ext cx="9231809" cy="932891"/>
            <a:chOff x="0" y="0"/>
            <a:chExt cx="12309078" cy="1243855"/>
          </a:xfrm>
        </p:grpSpPr>
        <p:sp>
          <p:nvSpPr>
            <p:cNvPr id="10" name="Freeform 10"/>
            <p:cNvSpPr/>
            <p:nvPr/>
          </p:nvSpPr>
          <p:spPr>
            <a:xfrm>
              <a:off x="0" y="0"/>
              <a:ext cx="12309094" cy="1243788"/>
            </a:xfrm>
            <a:custGeom>
              <a:avLst/>
              <a:gdLst/>
              <a:ahLst/>
              <a:cxnLst/>
              <a:rect l="l" t="t" r="r" b="b"/>
              <a:pathLst>
                <a:path w="12309094" h="1243788">
                  <a:moveTo>
                    <a:pt x="0" y="0"/>
                  </a:moveTo>
                  <a:lnTo>
                    <a:pt x="12309094" y="0"/>
                  </a:lnTo>
                  <a:lnTo>
                    <a:pt x="12309094" y="1243788"/>
                  </a:lnTo>
                  <a:lnTo>
                    <a:pt x="0" y="1243788"/>
                  </a:lnTo>
                  <a:close/>
                </a:path>
              </a:pathLst>
            </a:custGeom>
            <a:solidFill>
              <a:srgbClr val="000000">
                <a:alpha val="3922"/>
              </a:srgbClr>
            </a:solidFill>
          </p:spPr>
        </p:sp>
        <p:sp>
          <p:nvSpPr>
            <p:cNvPr id="11" name="TextBox 11"/>
            <p:cNvSpPr txBox="1"/>
            <p:nvPr/>
          </p:nvSpPr>
          <p:spPr>
            <a:xfrm>
              <a:off x="0" y="-19050"/>
              <a:ext cx="12309078" cy="1262905"/>
            </a:xfrm>
            <a:prstGeom prst="rect">
              <a:avLst/>
            </a:prstGeom>
          </p:spPr>
          <p:txBody>
            <a:bodyPr lIns="50800" tIns="50800" rIns="50800" bIns="50800" rtlCol="0" anchor="t"/>
            <a:lstStyle/>
            <a:p>
              <a:pPr algn="l">
                <a:lnSpc>
                  <a:spcPts val="5040"/>
                </a:lnSpc>
              </a:pPr>
              <a:r>
                <a:rPr lang="en-US" sz="4200" b="1">
                  <a:solidFill>
                    <a:srgbClr val="FFFFFF"/>
                  </a:solidFill>
                  <a:latin typeface="Arimo Bold" panose="020B0704020202020204"/>
                  <a:ea typeface="Arimo Bold" panose="020B0704020202020204"/>
                  <a:cs typeface="Arimo Bold" panose="020B0704020202020204"/>
                  <a:sym typeface="Arimo Bold" panose="020B0704020202020204"/>
                </a:rPr>
                <a:t>Future Work </a:t>
              </a:r>
              <a:endParaRPr lang="en-US" sz="42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sp>
        <p:nvSpPr>
          <p:cNvPr id="12" name="TextBox 1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13</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grpSp>
        <p:nvGrpSpPr>
          <p:cNvPr id="13" name="Group 13"/>
          <p:cNvGrpSpPr/>
          <p:nvPr/>
        </p:nvGrpSpPr>
        <p:grpSpPr>
          <a:xfrm>
            <a:off x="1631288" y="5312104"/>
            <a:ext cx="9231809" cy="808811"/>
            <a:chOff x="0" y="0"/>
            <a:chExt cx="12309078" cy="1078415"/>
          </a:xfrm>
        </p:grpSpPr>
        <p:sp>
          <p:nvSpPr>
            <p:cNvPr id="14" name="Freeform 14"/>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15" name="TextBox 15"/>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Mobile App Integration</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16" name="Group 16"/>
          <p:cNvGrpSpPr/>
          <p:nvPr/>
        </p:nvGrpSpPr>
        <p:grpSpPr>
          <a:xfrm>
            <a:off x="2190371" y="6422464"/>
            <a:ext cx="10566197" cy="1120979"/>
            <a:chOff x="0" y="0"/>
            <a:chExt cx="14088263" cy="1494639"/>
          </a:xfrm>
        </p:grpSpPr>
        <p:sp>
          <p:nvSpPr>
            <p:cNvPr id="17" name="Freeform 17"/>
            <p:cNvSpPr/>
            <p:nvPr/>
          </p:nvSpPr>
          <p:spPr>
            <a:xfrm>
              <a:off x="0" y="0"/>
              <a:ext cx="14088249" cy="1494627"/>
            </a:xfrm>
            <a:custGeom>
              <a:avLst/>
              <a:gdLst/>
              <a:ahLst/>
              <a:cxnLst/>
              <a:rect l="l" t="t" r="r" b="b"/>
              <a:pathLst>
                <a:path w="14088249" h="1494627">
                  <a:moveTo>
                    <a:pt x="0" y="0"/>
                  </a:moveTo>
                  <a:lnTo>
                    <a:pt x="14088249" y="0"/>
                  </a:lnTo>
                  <a:lnTo>
                    <a:pt x="14088249" y="1494627"/>
                  </a:lnTo>
                  <a:lnTo>
                    <a:pt x="0" y="1494627"/>
                  </a:lnTo>
                  <a:close/>
                </a:path>
              </a:pathLst>
            </a:custGeom>
            <a:solidFill>
              <a:srgbClr val="FFFFFF">
                <a:alpha val="3922"/>
              </a:srgbClr>
            </a:solidFill>
          </p:spPr>
        </p:sp>
        <p:sp>
          <p:nvSpPr>
            <p:cNvPr id="18" name="TextBox 18"/>
            <p:cNvSpPr txBox="1"/>
            <p:nvPr/>
          </p:nvSpPr>
          <p:spPr>
            <a:xfrm>
              <a:off x="0" y="-9525"/>
              <a:ext cx="14088263" cy="1504164"/>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Enable access to catalog and account info on mobile.</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19" name="Group 19"/>
          <p:cNvGrpSpPr/>
          <p:nvPr/>
        </p:nvGrpSpPr>
        <p:grpSpPr>
          <a:xfrm>
            <a:off x="1631288" y="7716221"/>
            <a:ext cx="9231809" cy="808811"/>
            <a:chOff x="0" y="0"/>
            <a:chExt cx="12309078" cy="1078415"/>
          </a:xfrm>
        </p:grpSpPr>
        <p:sp>
          <p:nvSpPr>
            <p:cNvPr id="20" name="Freeform 20"/>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1" name="TextBox 21"/>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Cloud Hosting</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22" name="Group 22"/>
          <p:cNvGrpSpPr/>
          <p:nvPr/>
        </p:nvGrpSpPr>
        <p:grpSpPr>
          <a:xfrm>
            <a:off x="2190371" y="8597953"/>
            <a:ext cx="10566197" cy="1120979"/>
            <a:chOff x="0" y="0"/>
            <a:chExt cx="14088263" cy="1494639"/>
          </a:xfrm>
        </p:grpSpPr>
        <p:sp>
          <p:nvSpPr>
            <p:cNvPr id="23" name="Freeform 23"/>
            <p:cNvSpPr/>
            <p:nvPr/>
          </p:nvSpPr>
          <p:spPr>
            <a:xfrm>
              <a:off x="0" y="0"/>
              <a:ext cx="14088249" cy="1494627"/>
            </a:xfrm>
            <a:custGeom>
              <a:avLst/>
              <a:gdLst/>
              <a:ahLst/>
              <a:cxnLst/>
              <a:rect l="l" t="t" r="r" b="b"/>
              <a:pathLst>
                <a:path w="14088249" h="1494627">
                  <a:moveTo>
                    <a:pt x="0" y="0"/>
                  </a:moveTo>
                  <a:lnTo>
                    <a:pt x="14088249" y="0"/>
                  </a:lnTo>
                  <a:lnTo>
                    <a:pt x="14088249" y="1494627"/>
                  </a:lnTo>
                  <a:lnTo>
                    <a:pt x="0" y="1494627"/>
                  </a:lnTo>
                  <a:close/>
                </a:path>
              </a:pathLst>
            </a:custGeom>
            <a:solidFill>
              <a:srgbClr val="FFFFFF">
                <a:alpha val="3922"/>
              </a:srgbClr>
            </a:solidFill>
          </p:spPr>
        </p:sp>
        <p:sp>
          <p:nvSpPr>
            <p:cNvPr id="24" name="TextBox 24"/>
            <p:cNvSpPr txBox="1"/>
            <p:nvPr/>
          </p:nvSpPr>
          <p:spPr>
            <a:xfrm>
              <a:off x="0" y="-9525"/>
              <a:ext cx="14088263" cy="1504164"/>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 Improve accessibility and scalability with cloud storage.</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5" name="TextBox 5"/>
          <p:cNvSpPr txBox="1"/>
          <p:nvPr/>
        </p:nvSpPr>
        <p:spPr>
          <a:xfrm>
            <a:off x="685984" y="647971"/>
            <a:ext cx="17305608" cy="91313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Reference:</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10" name="Freeform 10"/>
          <p:cNvSpPr/>
          <p:nvPr/>
        </p:nvSpPr>
        <p:spPr>
          <a:xfrm>
            <a:off x="1028700" y="5859780"/>
            <a:ext cx="9231630" cy="808990"/>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10</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
        <p:nvSpPr>
          <p:cNvPr id="22" name="Freeform 22"/>
          <p:cNvSpPr/>
          <p:nvPr/>
        </p:nvSpPr>
        <p:spPr>
          <a:xfrm>
            <a:off x="1028700" y="8136255"/>
            <a:ext cx="9231630" cy="808990"/>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3" name="Text Box 2"/>
          <p:cNvSpPr txBox="1"/>
          <p:nvPr/>
        </p:nvSpPr>
        <p:spPr>
          <a:xfrm>
            <a:off x="1752600" y="2019300"/>
            <a:ext cx="14234795" cy="5256530"/>
          </a:xfrm>
          <a:prstGeom prst="rect">
            <a:avLst/>
          </a:prstGeom>
        </p:spPr>
        <p:txBody>
          <a:bodyPr>
            <a:noAutofit/>
          </a:bodyPr>
          <a:p>
            <a:r>
              <a:rPr sz="4000">
                <a:solidFill>
                  <a:schemeClr val="bg1"/>
                </a:solidFill>
                <a:latin typeface="Wingdings" panose="05000000000000000000"/>
                <a:ea typeface="Wingdings" panose="05000000000000000000"/>
              </a:rPr>
              <a:t> </a:t>
            </a:r>
            <a:r>
              <a:rPr sz="4000" b="1">
                <a:solidFill>
                  <a:schemeClr val="bg1"/>
                </a:solidFill>
                <a:latin typeface="Times New Roman" panose="02020603050405020304"/>
                <a:ea typeface="Times New Roman" panose="02020603050405020304"/>
              </a:rPr>
              <a:t>MongoDB Documentation: </a:t>
            </a:r>
            <a:r>
              <a:rPr sz="4000">
                <a:solidFill>
                  <a:schemeClr val="bg1"/>
                </a:solidFill>
                <a:latin typeface="Times New Roman" panose="02020603050405020304"/>
                <a:ea typeface="Times New Roman" panose="02020603050405020304"/>
                <a:hlinkClick r:id="rId2" action="ppaction://hlinkfile"/>
              </a:rPr>
              <a:t>https://docs.mongodb.com/ </a:t>
            </a:r>
            <a:endParaRPr sz="4000">
              <a:solidFill>
                <a:schemeClr val="bg1"/>
              </a:solidFill>
              <a:latin typeface="Times New Roman" panose="02020603050405020304"/>
              <a:ea typeface="Times New Roman" panose="02020603050405020304"/>
            </a:endParaRPr>
          </a:p>
          <a:p>
            <a:r>
              <a:rPr sz="4000">
                <a:solidFill>
                  <a:schemeClr val="bg1"/>
                </a:solidFill>
                <a:latin typeface="Wingdings" panose="05000000000000000000"/>
                <a:ea typeface="Wingdings" panose="05000000000000000000"/>
              </a:rPr>
              <a:t> </a:t>
            </a:r>
            <a:r>
              <a:rPr sz="4000" b="1">
                <a:solidFill>
                  <a:schemeClr val="bg1"/>
                </a:solidFill>
                <a:latin typeface="Times New Roman" panose="02020603050405020304"/>
                <a:ea typeface="Times New Roman" panose="02020603050405020304"/>
              </a:rPr>
              <a:t>Python MongoDB Driver: </a:t>
            </a:r>
            <a:r>
              <a:rPr sz="4000">
                <a:solidFill>
                  <a:schemeClr val="bg1"/>
                </a:solidFill>
                <a:latin typeface="Times New Roman" panose="02020603050405020304"/>
                <a:ea typeface="Times New Roman" panose="02020603050405020304"/>
                <a:hlinkClick r:id="rId3" action="ppaction://hlinkfile"/>
              </a:rPr>
              <a:t>https://pymongo.readthedocs.io/</a:t>
            </a:r>
            <a:r>
              <a:rPr sz="4000">
                <a:solidFill>
                  <a:schemeClr val="bg1"/>
                </a:solidFill>
                <a:latin typeface="Times New Roman" panose="02020603050405020304"/>
                <a:ea typeface="Times New Roman" panose="02020603050405020304"/>
              </a:rPr>
              <a:t> </a:t>
            </a:r>
            <a:endParaRPr sz="4000">
              <a:solidFill>
                <a:schemeClr val="bg1"/>
              </a:solidFill>
              <a:latin typeface="Times New Roman" panose="02020603050405020304"/>
              <a:ea typeface="Times New Roman" panose="02020603050405020304"/>
            </a:endParaRPr>
          </a:p>
          <a:p>
            <a:r>
              <a:rPr sz="4000">
                <a:solidFill>
                  <a:schemeClr val="bg1"/>
                </a:solidFill>
                <a:latin typeface="Wingdings" panose="05000000000000000000"/>
                <a:ea typeface="Wingdings" panose="05000000000000000000"/>
              </a:rPr>
              <a:t> </a:t>
            </a:r>
            <a:r>
              <a:rPr sz="4000" b="1">
                <a:solidFill>
                  <a:schemeClr val="bg1"/>
                </a:solidFill>
                <a:latin typeface="Times New Roman" panose="02020603050405020304"/>
                <a:ea typeface="Times New Roman" panose="02020603050405020304"/>
              </a:rPr>
              <a:t>"Learning MongoDB" </a:t>
            </a:r>
            <a:r>
              <a:rPr sz="4000">
                <a:solidFill>
                  <a:schemeClr val="bg1"/>
                </a:solidFill>
                <a:latin typeface="Times New Roman" panose="02020603050405020304"/>
                <a:ea typeface="Times New Roman" panose="02020603050405020304"/>
              </a:rPr>
              <a:t>by Jason C. Brown </a:t>
            </a:r>
            <a:endParaRPr sz="4000">
              <a:solidFill>
                <a:schemeClr val="bg1"/>
              </a:solidFill>
              <a:latin typeface="Times New Roman" panose="02020603050405020304"/>
              <a:ea typeface="Times New Roman" panose="02020603050405020304"/>
            </a:endParaRPr>
          </a:p>
          <a:p>
            <a:r>
              <a:rPr sz="4000">
                <a:solidFill>
                  <a:schemeClr val="bg1"/>
                </a:solidFill>
                <a:latin typeface="Wingdings" panose="05000000000000000000"/>
                <a:ea typeface="Wingdings" panose="05000000000000000000"/>
              </a:rPr>
              <a:t> </a:t>
            </a:r>
            <a:r>
              <a:rPr sz="4000" b="1">
                <a:solidFill>
                  <a:schemeClr val="bg1"/>
                </a:solidFill>
                <a:latin typeface="Times New Roman" panose="02020603050405020304"/>
                <a:ea typeface="Times New Roman" panose="02020603050405020304"/>
              </a:rPr>
              <a:t>Tkinter Documentation: </a:t>
            </a:r>
            <a:endParaRPr sz="4000" b="1">
              <a:solidFill>
                <a:schemeClr val="bg1"/>
              </a:solidFill>
              <a:latin typeface="Times New Roman" panose="02020603050405020304"/>
              <a:ea typeface="Times New Roman" panose="02020603050405020304"/>
            </a:endParaRPr>
          </a:p>
          <a:p>
            <a:r>
              <a:rPr sz="4000">
                <a:solidFill>
                  <a:schemeClr val="bg1"/>
                </a:solidFill>
                <a:latin typeface="Times New Roman" panose="02020603050405020304"/>
                <a:ea typeface="Times New Roman" panose="02020603050405020304"/>
                <a:hlinkClick r:id="rId4" action="ppaction://hlinkfile"/>
              </a:rPr>
              <a:t>https://docs.python.org/3/library/tkinter.html </a:t>
            </a:r>
            <a:endParaRPr sz="4000">
              <a:solidFill>
                <a:schemeClr val="bg1"/>
              </a:solidFill>
              <a:latin typeface="Times New Roman" panose="02020603050405020304"/>
              <a:ea typeface="Times New Roman" panose="02020603050405020304"/>
            </a:endParaRPr>
          </a:p>
          <a:p>
            <a:r>
              <a:rPr sz="4000">
                <a:solidFill>
                  <a:schemeClr val="bg1"/>
                </a:solidFill>
                <a:latin typeface="Wingdings" panose="05000000000000000000"/>
                <a:ea typeface="Wingdings" panose="05000000000000000000"/>
              </a:rPr>
              <a:t> </a:t>
            </a:r>
            <a:r>
              <a:rPr sz="4000" b="1">
                <a:solidFill>
                  <a:schemeClr val="bg1"/>
                </a:solidFill>
                <a:latin typeface="Times New Roman" panose="02020603050405020304"/>
                <a:ea typeface="Times New Roman" panose="02020603050405020304"/>
              </a:rPr>
              <a:t>Python Tkinter Tutorial (GeeksforGeeks): </a:t>
            </a:r>
            <a:endParaRPr sz="4000" b="1">
              <a:solidFill>
                <a:schemeClr val="bg1"/>
              </a:solidFill>
              <a:latin typeface="Times New Roman" panose="02020603050405020304"/>
              <a:ea typeface="Times New Roman" panose="02020603050405020304"/>
            </a:endParaRPr>
          </a:p>
          <a:p>
            <a:r>
              <a:rPr sz="4000">
                <a:solidFill>
                  <a:schemeClr val="bg1"/>
                </a:solidFill>
                <a:latin typeface="Times New Roman" panose="02020603050405020304"/>
                <a:ea typeface="Times New Roman" panose="02020603050405020304"/>
                <a:hlinkClick r:id="rId5" action="ppaction://hlinkfile"/>
              </a:rPr>
              <a:t>https://www.geeksforgeeks.org/python-tkinter-tutorial/</a:t>
            </a:r>
            <a:endParaRPr sz="4000">
              <a:solidFill>
                <a:schemeClr val="bg1"/>
              </a:solidFill>
              <a:latin typeface="Times New Roman" panose="02020603050405020304"/>
              <a:ea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p:cNvSpPr/>
          <p:nvPr/>
        </p:nvSpPr>
        <p:spPr>
          <a:xfrm>
            <a:off x="161080" y="751128"/>
            <a:ext cx="7359928" cy="8038992"/>
          </a:xfrm>
          <a:custGeom>
            <a:avLst/>
            <a:gdLst/>
            <a:ahLst/>
            <a:cxnLst/>
            <a:rect l="l" t="t" r="r" b="b"/>
            <a:pathLst>
              <a:path w="7359928" h="8038992">
                <a:moveTo>
                  <a:pt x="0" y="0"/>
                </a:moveTo>
                <a:lnTo>
                  <a:pt x="7359928" y="0"/>
                </a:lnTo>
                <a:lnTo>
                  <a:pt x="7359928" y="8038992"/>
                </a:lnTo>
                <a:lnTo>
                  <a:pt x="0" y="8038992"/>
                </a:lnTo>
                <a:lnTo>
                  <a:pt x="0" y="0"/>
                </a:lnTo>
                <a:close/>
              </a:path>
            </a:pathLst>
          </a:custGeom>
          <a:blipFill>
            <a:blip r:embed="rId2"/>
            <a:stretch>
              <a:fillRect t="-1412"/>
            </a:stretch>
          </a:blipFill>
        </p:spPr>
      </p:sp>
      <p:sp>
        <p:nvSpPr>
          <p:cNvPr id="6" name="TextBox 6"/>
          <p:cNvSpPr txBox="1"/>
          <p:nvPr/>
        </p:nvSpPr>
        <p:spPr>
          <a:xfrm>
            <a:off x="7938046" y="1625799"/>
            <a:ext cx="7261324" cy="91440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Problem Statement</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7" name="TextBox 7"/>
          <p:cNvSpPr txBox="1"/>
          <p:nvPr/>
        </p:nvSpPr>
        <p:spPr>
          <a:xfrm>
            <a:off x="7860827" y="3086100"/>
            <a:ext cx="10159532" cy="5380704"/>
          </a:xfrm>
          <a:prstGeom prst="rect">
            <a:avLst/>
          </a:prstGeom>
        </p:spPr>
        <p:txBody>
          <a:bodyPr lIns="0" tIns="0" rIns="0" bIns="0" rtlCol="0" anchor="t">
            <a:spAutoFit/>
          </a:bodyPr>
          <a:lstStyle/>
          <a:p>
            <a:pPr algn="l">
              <a:lnSpc>
                <a:spcPts val="4740"/>
              </a:lnSpc>
            </a:pPr>
            <a:r>
              <a:rPr lang="en-US" sz="3200" dirty="0">
                <a:solidFill>
                  <a:schemeClr val="bg1"/>
                </a:solidFill>
              </a:rPr>
              <a:t>	Libraries often struggle with manual processes for managing borrowing, returns, and member information, resulting in inefficiencies and errors. This leads to difficulties in maintaining accurate records and providing quality service. To resolve these challenges, an automated library management system is needed to streamline these tasks, create a reliable document-based database in MongoDB for storing library data, and design a user-friendly interface for both librarians and patrons.</a:t>
            </a:r>
            <a:endParaRPr lang="en-US" sz="2905" b="1" dirty="0">
              <a:solidFill>
                <a:schemeClr val="bg1"/>
              </a:solidFill>
              <a:latin typeface="Cabin Bold" panose="00000800000000000000"/>
              <a:ea typeface="Cabin Bold" panose="00000800000000000000"/>
              <a:cs typeface="Cabin Bold" panose="00000800000000000000"/>
              <a:sym typeface="Cabin Bold" panose="00000800000000000000"/>
            </a:endParaRP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2</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938046" y="973931"/>
            <a:ext cx="7261324" cy="964704"/>
          </a:xfrm>
          <a:prstGeom prst="rect">
            <a:avLst/>
          </a:prstGeom>
        </p:spPr>
        <p:txBody>
          <a:bodyPr lIns="0" tIns="0" rIns="0" bIns="0" rtlCol="0" anchor="t">
            <a:spAutoFit/>
          </a:bodyPr>
          <a:lstStyle/>
          <a:p>
            <a:pPr algn="l">
              <a:lnSpc>
                <a:spcPts val="7125"/>
              </a:lnSpc>
            </a:pPr>
            <a:r>
              <a:rPr lang="en-US" sz="5685">
                <a:solidFill>
                  <a:srgbClr val="FFFFFF"/>
                </a:solidFill>
                <a:latin typeface="Arimo" panose="020B0604020202020204"/>
                <a:ea typeface="Arimo" panose="020B0604020202020204"/>
                <a:cs typeface="Arimo" panose="020B0604020202020204"/>
                <a:sym typeface="Arimo" panose="020B0604020202020204"/>
              </a:rPr>
              <a:t>Objective</a:t>
            </a:r>
            <a:endParaRPr lang="en-US" sz="5685">
              <a:solidFill>
                <a:srgbClr val="FFFFFF"/>
              </a:solidFill>
              <a:latin typeface="Arimo" panose="020B0604020202020204"/>
              <a:ea typeface="Arimo" panose="020B0604020202020204"/>
              <a:cs typeface="Arimo" panose="020B0604020202020204"/>
              <a:sym typeface="Arimo" panose="020B0604020202020204"/>
            </a:endParaRPr>
          </a:p>
        </p:txBody>
      </p:sp>
      <p:grpSp>
        <p:nvGrpSpPr>
          <p:cNvPr id="7" name="Group 7"/>
          <p:cNvGrpSpPr/>
          <p:nvPr/>
        </p:nvGrpSpPr>
        <p:grpSpPr>
          <a:xfrm>
            <a:off x="8381851" y="2401491"/>
            <a:ext cx="38100" cy="6854429"/>
            <a:chOff x="0" y="0"/>
            <a:chExt cx="50800" cy="9139238"/>
          </a:xfrm>
        </p:grpSpPr>
        <p:sp>
          <p:nvSpPr>
            <p:cNvPr id="8" name="Freeform 8"/>
            <p:cNvSpPr/>
            <p:nvPr/>
          </p:nvSpPr>
          <p:spPr>
            <a:xfrm>
              <a:off x="0" y="0"/>
              <a:ext cx="50800" cy="9139301"/>
            </a:xfrm>
            <a:custGeom>
              <a:avLst/>
              <a:gdLst/>
              <a:ahLst/>
              <a:cxnLst/>
              <a:rect l="l" t="t" r="r" b="b"/>
              <a:pathLst>
                <a:path w="50800" h="9139301">
                  <a:moveTo>
                    <a:pt x="0" y="25400"/>
                  </a:moveTo>
                  <a:cubicBezTo>
                    <a:pt x="0" y="11430"/>
                    <a:pt x="11430" y="0"/>
                    <a:pt x="25400" y="0"/>
                  </a:cubicBezTo>
                  <a:cubicBezTo>
                    <a:pt x="39370" y="0"/>
                    <a:pt x="50800" y="11430"/>
                    <a:pt x="50800" y="25400"/>
                  </a:cubicBezTo>
                  <a:lnTo>
                    <a:pt x="50800" y="9113901"/>
                  </a:lnTo>
                  <a:cubicBezTo>
                    <a:pt x="50800" y="9127871"/>
                    <a:pt x="39370" y="9139301"/>
                    <a:pt x="25400" y="9139301"/>
                  </a:cubicBezTo>
                  <a:cubicBezTo>
                    <a:pt x="11430" y="9139301"/>
                    <a:pt x="0" y="9127871"/>
                    <a:pt x="0" y="9113901"/>
                  </a:cubicBezTo>
                  <a:close/>
                </a:path>
              </a:pathLst>
            </a:custGeom>
            <a:solidFill>
              <a:srgbClr val="49606E"/>
            </a:solidFill>
          </p:spPr>
        </p:sp>
      </p:grpSp>
      <p:grpSp>
        <p:nvGrpSpPr>
          <p:cNvPr id="9" name="Group 9"/>
          <p:cNvGrpSpPr/>
          <p:nvPr/>
        </p:nvGrpSpPr>
        <p:grpSpPr>
          <a:xfrm>
            <a:off x="8709942" y="3076575"/>
            <a:ext cx="1080046" cy="38100"/>
            <a:chOff x="0" y="0"/>
            <a:chExt cx="1440062" cy="50800"/>
          </a:xfrm>
        </p:grpSpPr>
        <p:sp>
          <p:nvSpPr>
            <p:cNvPr id="10" name="Freeform 10"/>
            <p:cNvSpPr/>
            <p:nvPr/>
          </p:nvSpPr>
          <p:spPr>
            <a:xfrm>
              <a:off x="0" y="0"/>
              <a:ext cx="1440053" cy="50800"/>
            </a:xfrm>
            <a:custGeom>
              <a:avLst/>
              <a:gdLst/>
              <a:ahLst/>
              <a:cxnLst/>
              <a:rect l="l" t="t" r="r" b="b"/>
              <a:pathLst>
                <a:path w="1440053" h="50800">
                  <a:moveTo>
                    <a:pt x="0" y="25400"/>
                  </a:moveTo>
                  <a:cubicBezTo>
                    <a:pt x="0" y="11430"/>
                    <a:pt x="11430" y="0"/>
                    <a:pt x="25400" y="0"/>
                  </a:cubicBezTo>
                  <a:lnTo>
                    <a:pt x="1414653" y="0"/>
                  </a:lnTo>
                  <a:cubicBezTo>
                    <a:pt x="1428623" y="0"/>
                    <a:pt x="1440053" y="11430"/>
                    <a:pt x="1440053" y="25400"/>
                  </a:cubicBezTo>
                  <a:cubicBezTo>
                    <a:pt x="1440053" y="39370"/>
                    <a:pt x="1428623" y="50800"/>
                    <a:pt x="1414653" y="50800"/>
                  </a:cubicBezTo>
                  <a:lnTo>
                    <a:pt x="25400" y="50800"/>
                  </a:lnTo>
                  <a:cubicBezTo>
                    <a:pt x="11430" y="50800"/>
                    <a:pt x="0" y="39370"/>
                    <a:pt x="0" y="25400"/>
                  </a:cubicBezTo>
                  <a:close/>
                </a:path>
              </a:pathLst>
            </a:custGeom>
            <a:solidFill>
              <a:srgbClr val="49606E"/>
            </a:solidFill>
          </p:spPr>
        </p:sp>
      </p:grpSp>
      <p:grpSp>
        <p:nvGrpSpPr>
          <p:cNvPr id="11" name="Group 11"/>
          <p:cNvGrpSpPr/>
          <p:nvPr/>
        </p:nvGrpSpPr>
        <p:grpSpPr>
          <a:xfrm>
            <a:off x="8053760" y="2748558"/>
            <a:ext cx="694284" cy="694284"/>
            <a:chOff x="0" y="0"/>
            <a:chExt cx="925712" cy="925712"/>
          </a:xfrm>
        </p:grpSpPr>
        <p:sp>
          <p:nvSpPr>
            <p:cNvPr id="12" name="Freeform 12"/>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13" name="TextBox 13"/>
          <p:cNvSpPr txBox="1"/>
          <p:nvPr/>
        </p:nvSpPr>
        <p:spPr>
          <a:xfrm>
            <a:off x="8298284" y="2925515"/>
            <a:ext cx="205234"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1</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14" name="TextBox 14"/>
          <p:cNvSpPr txBox="1"/>
          <p:nvPr/>
        </p:nvSpPr>
        <p:spPr>
          <a:xfrm>
            <a:off x="10098137" y="2671911"/>
            <a:ext cx="3630662"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Automation</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15" name="TextBox 15"/>
          <p:cNvSpPr txBox="1"/>
          <p:nvPr/>
        </p:nvSpPr>
        <p:spPr>
          <a:xfrm>
            <a:off x="10098137" y="3244304"/>
            <a:ext cx="7109817" cy="1092399"/>
          </a:xfrm>
          <a:prstGeom prst="rect">
            <a:avLst/>
          </a:prstGeom>
        </p:spPr>
        <p:txBody>
          <a:bodyPr lIns="0" tIns="0" rIns="0" bIns="0" rtlCol="0" anchor="t">
            <a:spAutoFit/>
          </a:bodyPr>
          <a:lstStyle/>
          <a:p>
            <a:pPr algn="l">
              <a:lnSpc>
                <a:spcPts val="3875"/>
              </a:lnSpc>
            </a:pPr>
            <a:r>
              <a:rPr lang="en-US" sz="2375">
                <a:solidFill>
                  <a:srgbClr val="CAD6DE"/>
                </a:solidFill>
                <a:latin typeface="Cabin" panose="00000500000000000000"/>
                <a:ea typeface="Cabin" panose="00000500000000000000"/>
                <a:cs typeface="Cabin" panose="00000500000000000000"/>
                <a:sym typeface="Cabin" panose="00000500000000000000"/>
              </a:rPr>
              <a:t>Automate library tasks like borrowing, returns, and member management.</a:t>
            </a:r>
            <a:endParaRPr lang="en-US" sz="2375">
              <a:solidFill>
                <a:srgbClr val="CAD6DE"/>
              </a:solidFill>
              <a:latin typeface="Cabin" panose="00000500000000000000"/>
              <a:ea typeface="Cabin" panose="00000500000000000000"/>
              <a:cs typeface="Cabin" panose="00000500000000000000"/>
              <a:sym typeface="Cabin" panose="00000500000000000000"/>
            </a:endParaRPr>
          </a:p>
        </p:txBody>
      </p:sp>
      <p:grpSp>
        <p:nvGrpSpPr>
          <p:cNvPr id="16" name="Group 16"/>
          <p:cNvGrpSpPr/>
          <p:nvPr/>
        </p:nvGrpSpPr>
        <p:grpSpPr>
          <a:xfrm>
            <a:off x="8709942" y="5628829"/>
            <a:ext cx="1080046" cy="38100"/>
            <a:chOff x="0" y="0"/>
            <a:chExt cx="1440062" cy="50800"/>
          </a:xfrm>
        </p:grpSpPr>
        <p:sp>
          <p:nvSpPr>
            <p:cNvPr id="17" name="Freeform 17"/>
            <p:cNvSpPr/>
            <p:nvPr/>
          </p:nvSpPr>
          <p:spPr>
            <a:xfrm>
              <a:off x="0" y="0"/>
              <a:ext cx="1440053" cy="50800"/>
            </a:xfrm>
            <a:custGeom>
              <a:avLst/>
              <a:gdLst/>
              <a:ahLst/>
              <a:cxnLst/>
              <a:rect l="l" t="t" r="r" b="b"/>
              <a:pathLst>
                <a:path w="1440053" h="50800">
                  <a:moveTo>
                    <a:pt x="0" y="25400"/>
                  </a:moveTo>
                  <a:cubicBezTo>
                    <a:pt x="0" y="11430"/>
                    <a:pt x="11430" y="0"/>
                    <a:pt x="25400" y="0"/>
                  </a:cubicBezTo>
                  <a:lnTo>
                    <a:pt x="1414653" y="0"/>
                  </a:lnTo>
                  <a:cubicBezTo>
                    <a:pt x="1428623" y="0"/>
                    <a:pt x="1440053" y="11430"/>
                    <a:pt x="1440053" y="25400"/>
                  </a:cubicBezTo>
                  <a:cubicBezTo>
                    <a:pt x="1440053" y="39370"/>
                    <a:pt x="1428623" y="50800"/>
                    <a:pt x="1414653" y="50800"/>
                  </a:cubicBezTo>
                  <a:lnTo>
                    <a:pt x="25400" y="50800"/>
                  </a:lnTo>
                  <a:cubicBezTo>
                    <a:pt x="11430" y="50800"/>
                    <a:pt x="0" y="39370"/>
                    <a:pt x="0" y="25400"/>
                  </a:cubicBezTo>
                  <a:close/>
                </a:path>
              </a:pathLst>
            </a:custGeom>
            <a:solidFill>
              <a:srgbClr val="49606E"/>
            </a:solidFill>
          </p:spPr>
        </p:sp>
      </p:grpSp>
      <p:grpSp>
        <p:nvGrpSpPr>
          <p:cNvPr id="18" name="Group 18"/>
          <p:cNvGrpSpPr/>
          <p:nvPr/>
        </p:nvGrpSpPr>
        <p:grpSpPr>
          <a:xfrm>
            <a:off x="8053760" y="5300811"/>
            <a:ext cx="694284" cy="694284"/>
            <a:chOff x="0" y="0"/>
            <a:chExt cx="925712" cy="925712"/>
          </a:xfrm>
        </p:grpSpPr>
        <p:sp>
          <p:nvSpPr>
            <p:cNvPr id="19" name="Freeform 19"/>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20" name="TextBox 20"/>
          <p:cNvSpPr txBox="1"/>
          <p:nvPr/>
        </p:nvSpPr>
        <p:spPr>
          <a:xfrm>
            <a:off x="8228930" y="5477767"/>
            <a:ext cx="343792"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2</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21" name="TextBox 21"/>
          <p:cNvSpPr txBox="1"/>
          <p:nvPr/>
        </p:nvSpPr>
        <p:spPr>
          <a:xfrm>
            <a:off x="10098137" y="5224165"/>
            <a:ext cx="4139207"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Data Management</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22" name="TextBox 22"/>
          <p:cNvSpPr txBox="1"/>
          <p:nvPr/>
        </p:nvSpPr>
        <p:spPr>
          <a:xfrm>
            <a:off x="10098137" y="5796557"/>
            <a:ext cx="7109817" cy="598586"/>
          </a:xfrm>
          <a:prstGeom prst="rect">
            <a:avLst/>
          </a:prstGeom>
        </p:spPr>
        <p:txBody>
          <a:bodyPr lIns="0" tIns="0" rIns="0" bIns="0" rtlCol="0" anchor="t">
            <a:spAutoFit/>
          </a:bodyPr>
          <a:lstStyle/>
          <a:p>
            <a:pPr algn="l">
              <a:lnSpc>
                <a:spcPts val="3875"/>
              </a:lnSpc>
            </a:pPr>
            <a:r>
              <a:rPr lang="en-US" sz="2375">
                <a:solidFill>
                  <a:srgbClr val="CAD6DE"/>
                </a:solidFill>
                <a:latin typeface="Cabin" panose="00000500000000000000"/>
                <a:ea typeface="Cabin" panose="00000500000000000000"/>
                <a:cs typeface="Cabin" panose="00000500000000000000"/>
                <a:sym typeface="Cabin" panose="00000500000000000000"/>
              </a:rPr>
              <a:t>Create a database system to store library data.</a:t>
            </a:r>
            <a:endParaRPr lang="en-US" sz="2375">
              <a:solidFill>
                <a:srgbClr val="CAD6DE"/>
              </a:solidFill>
              <a:latin typeface="Cabin" panose="00000500000000000000"/>
              <a:ea typeface="Cabin" panose="00000500000000000000"/>
              <a:cs typeface="Cabin" panose="00000500000000000000"/>
              <a:sym typeface="Cabin" panose="00000500000000000000"/>
            </a:endParaRPr>
          </a:p>
        </p:txBody>
      </p:sp>
      <p:grpSp>
        <p:nvGrpSpPr>
          <p:cNvPr id="23" name="Group 23"/>
          <p:cNvGrpSpPr/>
          <p:nvPr/>
        </p:nvGrpSpPr>
        <p:grpSpPr>
          <a:xfrm>
            <a:off x="8709942" y="7687270"/>
            <a:ext cx="1080046" cy="38100"/>
            <a:chOff x="0" y="0"/>
            <a:chExt cx="1440062" cy="50800"/>
          </a:xfrm>
        </p:grpSpPr>
        <p:sp>
          <p:nvSpPr>
            <p:cNvPr id="24" name="Freeform 24"/>
            <p:cNvSpPr/>
            <p:nvPr/>
          </p:nvSpPr>
          <p:spPr>
            <a:xfrm>
              <a:off x="0" y="0"/>
              <a:ext cx="1440053" cy="50800"/>
            </a:xfrm>
            <a:custGeom>
              <a:avLst/>
              <a:gdLst/>
              <a:ahLst/>
              <a:cxnLst/>
              <a:rect l="l" t="t" r="r" b="b"/>
              <a:pathLst>
                <a:path w="1440053" h="50800">
                  <a:moveTo>
                    <a:pt x="0" y="25400"/>
                  </a:moveTo>
                  <a:cubicBezTo>
                    <a:pt x="0" y="11430"/>
                    <a:pt x="11430" y="0"/>
                    <a:pt x="25400" y="0"/>
                  </a:cubicBezTo>
                  <a:lnTo>
                    <a:pt x="1414653" y="0"/>
                  </a:lnTo>
                  <a:cubicBezTo>
                    <a:pt x="1428623" y="0"/>
                    <a:pt x="1440053" y="11430"/>
                    <a:pt x="1440053" y="25400"/>
                  </a:cubicBezTo>
                  <a:cubicBezTo>
                    <a:pt x="1440053" y="39370"/>
                    <a:pt x="1428623" y="50800"/>
                    <a:pt x="1414653" y="50800"/>
                  </a:cubicBezTo>
                  <a:lnTo>
                    <a:pt x="25400" y="50800"/>
                  </a:lnTo>
                  <a:cubicBezTo>
                    <a:pt x="11430" y="50800"/>
                    <a:pt x="0" y="39370"/>
                    <a:pt x="0" y="25400"/>
                  </a:cubicBezTo>
                  <a:close/>
                </a:path>
              </a:pathLst>
            </a:custGeom>
            <a:solidFill>
              <a:srgbClr val="49606E"/>
            </a:solidFill>
          </p:spPr>
        </p:sp>
      </p:grpSp>
      <p:grpSp>
        <p:nvGrpSpPr>
          <p:cNvPr id="25" name="Group 25"/>
          <p:cNvGrpSpPr/>
          <p:nvPr/>
        </p:nvGrpSpPr>
        <p:grpSpPr>
          <a:xfrm>
            <a:off x="8053760" y="7359254"/>
            <a:ext cx="694284" cy="694284"/>
            <a:chOff x="0" y="0"/>
            <a:chExt cx="925712" cy="925712"/>
          </a:xfrm>
        </p:grpSpPr>
        <p:sp>
          <p:nvSpPr>
            <p:cNvPr id="26" name="Freeform 26"/>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27" name="TextBox 27"/>
          <p:cNvSpPr txBox="1"/>
          <p:nvPr/>
        </p:nvSpPr>
        <p:spPr>
          <a:xfrm>
            <a:off x="8225656" y="7536210"/>
            <a:ext cx="350341"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3</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28" name="TextBox 28"/>
          <p:cNvSpPr txBox="1"/>
          <p:nvPr/>
        </p:nvSpPr>
        <p:spPr>
          <a:xfrm>
            <a:off x="10098137" y="7282606"/>
            <a:ext cx="3630662"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User Interface</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29" name="TextBox 29"/>
          <p:cNvSpPr txBox="1"/>
          <p:nvPr/>
        </p:nvSpPr>
        <p:spPr>
          <a:xfrm>
            <a:off x="10098137" y="7855000"/>
            <a:ext cx="7109817" cy="1092399"/>
          </a:xfrm>
          <a:prstGeom prst="rect">
            <a:avLst/>
          </a:prstGeom>
        </p:spPr>
        <p:txBody>
          <a:bodyPr lIns="0" tIns="0" rIns="0" bIns="0" rtlCol="0" anchor="t">
            <a:spAutoFit/>
          </a:bodyPr>
          <a:lstStyle/>
          <a:p>
            <a:pPr algn="l">
              <a:lnSpc>
                <a:spcPts val="3875"/>
              </a:lnSpc>
            </a:pPr>
            <a:r>
              <a:rPr lang="en-US" sz="2375">
                <a:solidFill>
                  <a:srgbClr val="CAD6DE"/>
                </a:solidFill>
                <a:latin typeface="Cabin" panose="00000500000000000000"/>
                <a:ea typeface="Cabin" panose="00000500000000000000"/>
                <a:cs typeface="Cabin" panose="00000500000000000000"/>
                <a:sym typeface="Cabin" panose="00000500000000000000"/>
              </a:rPr>
              <a:t>Design a user-friendly interface for librarians and patrons.</a:t>
            </a:r>
            <a:endParaRPr lang="en-US" sz="2375">
              <a:solidFill>
                <a:srgbClr val="CAD6DE"/>
              </a:solidFill>
              <a:latin typeface="Cabin" panose="00000500000000000000"/>
              <a:ea typeface="Cabin" panose="00000500000000000000"/>
              <a:cs typeface="Cabin" panose="00000500000000000000"/>
              <a:sym typeface="Cabin" panose="00000500000000000000"/>
            </a:endParaRPr>
          </a:p>
        </p:txBody>
      </p:sp>
      <p:sp>
        <p:nvSpPr>
          <p:cNvPr id="30" name="TextBox 3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3</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938046" y="1625799"/>
            <a:ext cx="7261324" cy="964704"/>
          </a:xfrm>
          <a:prstGeom prst="rect">
            <a:avLst/>
          </a:prstGeom>
        </p:spPr>
        <p:txBody>
          <a:bodyPr lIns="0" tIns="0" rIns="0" bIns="0" rtlCol="0" anchor="t">
            <a:spAutoFit/>
          </a:bodyPr>
          <a:lstStyle/>
          <a:p>
            <a:pPr algn="l">
              <a:lnSpc>
                <a:spcPts val="7125"/>
              </a:lnSpc>
            </a:pPr>
            <a:r>
              <a:rPr lang="en-US" sz="5685">
                <a:solidFill>
                  <a:srgbClr val="FFFFFF"/>
                </a:solidFill>
                <a:latin typeface="Arimo" panose="020B0604020202020204"/>
                <a:ea typeface="Arimo" panose="020B0604020202020204"/>
                <a:cs typeface="Arimo" panose="020B0604020202020204"/>
                <a:sym typeface="Arimo" panose="020B0604020202020204"/>
              </a:rPr>
              <a:t>Introduction</a:t>
            </a:r>
            <a:endParaRPr lang="en-US" sz="5685">
              <a:solidFill>
                <a:srgbClr val="FFFFFF"/>
              </a:solidFill>
              <a:latin typeface="Arimo" panose="020B0604020202020204"/>
              <a:ea typeface="Arimo" panose="020B0604020202020204"/>
              <a:cs typeface="Arimo" panose="020B0604020202020204"/>
              <a:sym typeface="Arimo" panose="020B0604020202020204"/>
            </a:endParaRPr>
          </a:p>
        </p:txBody>
      </p:sp>
      <p:grpSp>
        <p:nvGrpSpPr>
          <p:cNvPr id="7" name="Group 7"/>
          <p:cNvGrpSpPr/>
          <p:nvPr/>
        </p:nvGrpSpPr>
        <p:grpSpPr>
          <a:xfrm>
            <a:off x="7938046" y="3400425"/>
            <a:ext cx="694284" cy="694284"/>
            <a:chOff x="0" y="0"/>
            <a:chExt cx="925712" cy="925712"/>
          </a:xfrm>
        </p:grpSpPr>
        <p:sp>
          <p:nvSpPr>
            <p:cNvPr id="8" name="Freeform 8"/>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9" name="TextBox 9"/>
          <p:cNvSpPr txBox="1"/>
          <p:nvPr/>
        </p:nvSpPr>
        <p:spPr>
          <a:xfrm>
            <a:off x="8182570" y="3577381"/>
            <a:ext cx="205234"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1</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10" name="TextBox 10"/>
          <p:cNvSpPr txBox="1"/>
          <p:nvPr/>
        </p:nvSpPr>
        <p:spPr>
          <a:xfrm>
            <a:off x="8940850" y="3362325"/>
            <a:ext cx="5312122"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Project Scope and Goals</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11" name="TextBox 11"/>
          <p:cNvSpPr txBox="1"/>
          <p:nvPr/>
        </p:nvSpPr>
        <p:spPr>
          <a:xfrm>
            <a:off x="8940850" y="3896617"/>
            <a:ext cx="8267105" cy="1442126"/>
          </a:xfrm>
          <a:prstGeom prst="rect">
            <a:avLst/>
          </a:prstGeom>
        </p:spPr>
        <p:txBody>
          <a:bodyPr lIns="0" tIns="0" rIns="0" bIns="0" rtlCol="0" anchor="t">
            <a:spAutoFit/>
          </a:bodyPr>
          <a:lstStyle/>
          <a:p>
            <a:pPr algn="l">
              <a:lnSpc>
                <a:spcPts val="3875"/>
              </a:lnSpc>
            </a:pPr>
            <a:r>
              <a:rPr lang="en-US" sz="2000" dirty="0">
                <a:solidFill>
                  <a:schemeClr val="bg1"/>
                </a:solidFill>
              </a:rPr>
              <a:t>The Library Management System using Python and MongoDB will automate user, book, and transaction management, providing efficient, secure, and scalable operations for a seamless library experience.</a:t>
            </a:r>
            <a:endParaRPr lang="en-US" sz="2000" dirty="0">
              <a:solidFill>
                <a:schemeClr val="bg1"/>
              </a:solidFill>
              <a:latin typeface="Cabin" panose="00000500000000000000"/>
              <a:ea typeface="Cabin" panose="00000500000000000000"/>
              <a:cs typeface="Cabin" panose="00000500000000000000"/>
              <a:sym typeface="Cabin" panose="00000500000000000000"/>
            </a:endParaRPr>
          </a:p>
        </p:txBody>
      </p:sp>
      <p:grpSp>
        <p:nvGrpSpPr>
          <p:cNvPr id="12" name="Group 12"/>
          <p:cNvGrpSpPr/>
          <p:nvPr/>
        </p:nvGrpSpPr>
        <p:grpSpPr>
          <a:xfrm>
            <a:off x="7938046" y="5682704"/>
            <a:ext cx="694284" cy="694284"/>
            <a:chOff x="0" y="0"/>
            <a:chExt cx="925712" cy="925712"/>
          </a:xfrm>
        </p:grpSpPr>
        <p:sp>
          <p:nvSpPr>
            <p:cNvPr id="13" name="Freeform 13"/>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14" name="TextBox 14"/>
          <p:cNvSpPr txBox="1"/>
          <p:nvPr/>
        </p:nvSpPr>
        <p:spPr>
          <a:xfrm>
            <a:off x="8113216" y="5859661"/>
            <a:ext cx="343792"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2</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15" name="TextBox 15"/>
          <p:cNvSpPr txBox="1"/>
          <p:nvPr/>
        </p:nvSpPr>
        <p:spPr>
          <a:xfrm>
            <a:off x="8940850" y="5644604"/>
            <a:ext cx="7686824"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Project Challenges and Constraints</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16" name="TextBox 16"/>
          <p:cNvSpPr txBox="1"/>
          <p:nvPr/>
        </p:nvSpPr>
        <p:spPr>
          <a:xfrm>
            <a:off x="8940850" y="6216997"/>
            <a:ext cx="8267105" cy="598586"/>
          </a:xfrm>
          <a:prstGeom prst="rect">
            <a:avLst/>
          </a:prstGeom>
        </p:spPr>
        <p:txBody>
          <a:bodyPr lIns="0" tIns="0" rIns="0" bIns="0" rtlCol="0" anchor="t">
            <a:spAutoFit/>
          </a:bodyPr>
          <a:lstStyle/>
          <a:p>
            <a:pPr algn="l">
              <a:lnSpc>
                <a:spcPts val="3875"/>
              </a:lnSpc>
            </a:pPr>
            <a:r>
              <a:rPr lang="en-US" sz="2375">
                <a:solidFill>
                  <a:srgbClr val="CAD6DE"/>
                </a:solidFill>
                <a:latin typeface="Cabin" panose="00000500000000000000"/>
                <a:ea typeface="Cabin" panose="00000500000000000000"/>
                <a:cs typeface="Cabin" panose="00000500000000000000"/>
                <a:sym typeface="Cabin" panose="00000500000000000000"/>
              </a:rPr>
              <a:t>Implementation may face obstacles and resource constraints.</a:t>
            </a:r>
            <a:endParaRPr lang="en-US" sz="2375">
              <a:solidFill>
                <a:srgbClr val="CAD6DE"/>
              </a:solidFill>
              <a:latin typeface="Cabin" panose="00000500000000000000"/>
              <a:ea typeface="Cabin" panose="00000500000000000000"/>
              <a:cs typeface="Cabin" panose="00000500000000000000"/>
              <a:sym typeface="Cabin" panose="00000500000000000000"/>
            </a:endParaRPr>
          </a:p>
        </p:txBody>
      </p:sp>
      <p:grpSp>
        <p:nvGrpSpPr>
          <p:cNvPr id="17" name="Group 17"/>
          <p:cNvGrpSpPr/>
          <p:nvPr/>
        </p:nvGrpSpPr>
        <p:grpSpPr>
          <a:xfrm>
            <a:off x="7938046" y="7471173"/>
            <a:ext cx="694284" cy="694284"/>
            <a:chOff x="0" y="0"/>
            <a:chExt cx="925712" cy="925712"/>
          </a:xfrm>
        </p:grpSpPr>
        <p:sp>
          <p:nvSpPr>
            <p:cNvPr id="18" name="Freeform 18"/>
            <p:cNvSpPr/>
            <p:nvPr/>
          </p:nvSpPr>
          <p:spPr>
            <a:xfrm>
              <a:off x="0" y="0"/>
              <a:ext cx="925703" cy="925703"/>
            </a:xfrm>
            <a:custGeom>
              <a:avLst/>
              <a:gdLst/>
              <a:ahLst/>
              <a:cxnLst/>
              <a:rect l="l" t="t" r="r" b="b"/>
              <a:pathLst>
                <a:path w="925703" h="925703">
                  <a:moveTo>
                    <a:pt x="0" y="61722"/>
                  </a:moveTo>
                  <a:cubicBezTo>
                    <a:pt x="0" y="27686"/>
                    <a:pt x="27686" y="0"/>
                    <a:pt x="61722" y="0"/>
                  </a:cubicBezTo>
                  <a:lnTo>
                    <a:pt x="863981" y="0"/>
                  </a:lnTo>
                  <a:cubicBezTo>
                    <a:pt x="898017" y="0"/>
                    <a:pt x="925703" y="27686"/>
                    <a:pt x="925703" y="61722"/>
                  </a:cubicBezTo>
                  <a:lnTo>
                    <a:pt x="925703" y="863981"/>
                  </a:lnTo>
                  <a:cubicBezTo>
                    <a:pt x="925703" y="898017"/>
                    <a:pt x="898017" y="925703"/>
                    <a:pt x="863981" y="925703"/>
                  </a:cubicBezTo>
                  <a:lnTo>
                    <a:pt x="61722" y="925703"/>
                  </a:lnTo>
                  <a:cubicBezTo>
                    <a:pt x="27686" y="925703"/>
                    <a:pt x="0" y="898017"/>
                    <a:pt x="0" y="863981"/>
                  </a:cubicBezTo>
                  <a:close/>
                </a:path>
              </a:pathLst>
            </a:custGeom>
            <a:solidFill>
              <a:srgbClr val="304755"/>
            </a:solidFill>
          </p:spPr>
        </p:sp>
      </p:grpSp>
      <p:sp>
        <p:nvSpPr>
          <p:cNvPr id="19" name="TextBox 19"/>
          <p:cNvSpPr txBox="1"/>
          <p:nvPr/>
        </p:nvSpPr>
        <p:spPr>
          <a:xfrm>
            <a:off x="8109942" y="7648129"/>
            <a:ext cx="350341" cy="387995"/>
          </a:xfrm>
          <a:prstGeom prst="rect">
            <a:avLst/>
          </a:prstGeom>
        </p:spPr>
        <p:txBody>
          <a:bodyPr lIns="0" tIns="0" rIns="0" bIns="0" rtlCol="0" anchor="t">
            <a:spAutoFit/>
          </a:bodyPr>
          <a:lstStyle/>
          <a:p>
            <a:pPr algn="ctr">
              <a:lnSpc>
                <a:spcPts val="3375"/>
              </a:lnSpc>
            </a:pPr>
            <a:r>
              <a:rPr lang="en-US" sz="3375">
                <a:solidFill>
                  <a:srgbClr val="CAD6DE"/>
                </a:solidFill>
                <a:latin typeface="Arimo" panose="020B0604020202020204"/>
                <a:ea typeface="Arimo" panose="020B0604020202020204"/>
                <a:cs typeface="Arimo" panose="020B0604020202020204"/>
                <a:sym typeface="Arimo" panose="020B0604020202020204"/>
              </a:rPr>
              <a:t>3</a:t>
            </a:r>
            <a:endParaRPr lang="en-US" sz="3375">
              <a:solidFill>
                <a:srgbClr val="CAD6DE"/>
              </a:solidFill>
              <a:latin typeface="Arimo" panose="020B0604020202020204"/>
              <a:ea typeface="Arimo" panose="020B0604020202020204"/>
              <a:cs typeface="Arimo" panose="020B0604020202020204"/>
              <a:sym typeface="Arimo" panose="020B0604020202020204"/>
            </a:endParaRPr>
          </a:p>
        </p:txBody>
      </p:sp>
      <p:sp>
        <p:nvSpPr>
          <p:cNvPr id="20" name="TextBox 20"/>
          <p:cNvSpPr txBox="1"/>
          <p:nvPr/>
        </p:nvSpPr>
        <p:spPr>
          <a:xfrm>
            <a:off x="8940850" y="7433073"/>
            <a:ext cx="7738319" cy="492026"/>
          </a:xfrm>
          <a:prstGeom prst="rect">
            <a:avLst/>
          </a:prstGeom>
        </p:spPr>
        <p:txBody>
          <a:bodyPr lIns="0" tIns="0" rIns="0" bIns="0" rtlCol="0" anchor="t">
            <a:spAutoFit/>
          </a:bodyPr>
          <a:lstStyle/>
          <a:p>
            <a:pPr algn="l">
              <a:lnSpc>
                <a:spcPts val="3560"/>
              </a:lnSpc>
            </a:pPr>
            <a:r>
              <a:rPr lang="en-US" sz="2810">
                <a:solidFill>
                  <a:srgbClr val="CAD6DE"/>
                </a:solidFill>
                <a:latin typeface="Arimo" panose="020B0604020202020204"/>
                <a:ea typeface="Arimo" panose="020B0604020202020204"/>
                <a:cs typeface="Arimo" panose="020B0604020202020204"/>
                <a:sym typeface="Arimo" panose="020B0604020202020204"/>
              </a:rPr>
              <a:t>Project Approach and Methodology</a:t>
            </a:r>
            <a:endParaRPr lang="en-US" sz="2810">
              <a:solidFill>
                <a:srgbClr val="CAD6DE"/>
              </a:solidFill>
              <a:latin typeface="Arimo" panose="020B0604020202020204"/>
              <a:ea typeface="Arimo" panose="020B0604020202020204"/>
              <a:cs typeface="Arimo" panose="020B0604020202020204"/>
              <a:sym typeface="Arimo" panose="020B0604020202020204"/>
            </a:endParaRPr>
          </a:p>
        </p:txBody>
      </p:sp>
      <p:sp>
        <p:nvSpPr>
          <p:cNvPr id="21" name="TextBox 21"/>
          <p:cNvSpPr txBox="1"/>
          <p:nvPr/>
        </p:nvSpPr>
        <p:spPr>
          <a:xfrm>
            <a:off x="8940850" y="8005465"/>
            <a:ext cx="8267105" cy="455189"/>
          </a:xfrm>
          <a:prstGeom prst="rect">
            <a:avLst/>
          </a:prstGeom>
        </p:spPr>
        <p:txBody>
          <a:bodyPr lIns="0" tIns="0" rIns="0" bIns="0" rtlCol="0" anchor="t">
            <a:spAutoFit/>
          </a:bodyPr>
          <a:lstStyle/>
          <a:p>
            <a:pPr algn="l">
              <a:lnSpc>
                <a:spcPts val="3875"/>
              </a:lnSpc>
            </a:pPr>
            <a:r>
              <a:rPr lang="en-US" sz="2400" dirty="0">
                <a:solidFill>
                  <a:schemeClr val="bg1"/>
                </a:solidFill>
              </a:rPr>
              <a:t>The project uses Python’s </a:t>
            </a:r>
            <a:r>
              <a:rPr lang="en-US" sz="2400" dirty="0" err="1">
                <a:solidFill>
                  <a:schemeClr val="bg1"/>
                </a:solidFill>
              </a:rPr>
              <a:t>Tkinter</a:t>
            </a:r>
            <a:r>
              <a:rPr lang="en-US" sz="2400" dirty="0">
                <a:solidFill>
                  <a:schemeClr val="bg1"/>
                </a:solidFill>
              </a:rPr>
              <a:t> module and MongoDB.</a:t>
            </a:r>
            <a:endParaRPr lang="en-US" sz="2375" dirty="0">
              <a:solidFill>
                <a:schemeClr val="bg1"/>
              </a:solidFill>
              <a:latin typeface="Cabin" panose="00000500000000000000"/>
              <a:ea typeface="Cabin" panose="00000500000000000000"/>
              <a:cs typeface="Cabin" panose="00000500000000000000"/>
              <a:sym typeface="Cabin" panose="00000500000000000000"/>
            </a:endParaRPr>
          </a:p>
        </p:txBody>
      </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4</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2"/>
            <a:stretch>
              <a:fillRect/>
            </a:stretch>
          </a:blipFill>
        </p:spPr>
      </p:sp>
      <p:sp>
        <p:nvSpPr>
          <p:cNvPr id="6" name="Freeform 6" descr="preencoded.png"/>
          <p:cNvSpPr/>
          <p:nvPr/>
        </p:nvSpPr>
        <p:spPr>
          <a:xfrm>
            <a:off x="0" y="0"/>
            <a:ext cx="18288000" cy="10345042"/>
          </a:xfrm>
          <a:custGeom>
            <a:avLst/>
            <a:gdLst/>
            <a:ahLst/>
            <a:cxnLst/>
            <a:rect l="l" t="t" r="r" b="b"/>
            <a:pathLst>
              <a:path w="18288000" h="10345042">
                <a:moveTo>
                  <a:pt x="0" y="0"/>
                </a:moveTo>
                <a:lnTo>
                  <a:pt x="18288000" y="0"/>
                </a:lnTo>
                <a:lnTo>
                  <a:pt x="18288000" y="10345042"/>
                </a:lnTo>
                <a:lnTo>
                  <a:pt x="0" y="10345042"/>
                </a:lnTo>
                <a:lnTo>
                  <a:pt x="0" y="0"/>
                </a:lnTo>
                <a:close/>
              </a:path>
            </a:pathLst>
          </a:custGeom>
          <a:blipFill>
            <a:blip r:embed="rId3"/>
            <a:stretch>
              <a:fillRect l="-4" r="-4"/>
            </a:stretch>
          </a:blipFill>
        </p:spPr>
      </p:sp>
      <p:grpSp>
        <p:nvGrpSpPr>
          <p:cNvPr id="7" name="Group 7"/>
          <p:cNvGrpSpPr/>
          <p:nvPr/>
        </p:nvGrpSpPr>
        <p:grpSpPr>
          <a:xfrm>
            <a:off x="0" y="0"/>
            <a:ext cx="18288000" cy="10345042"/>
            <a:chOff x="0" y="0"/>
            <a:chExt cx="24384000" cy="13793390"/>
          </a:xfrm>
        </p:grpSpPr>
        <p:sp>
          <p:nvSpPr>
            <p:cNvPr id="8" name="Freeform 8"/>
            <p:cNvSpPr/>
            <p:nvPr/>
          </p:nvSpPr>
          <p:spPr>
            <a:xfrm>
              <a:off x="0" y="0"/>
              <a:ext cx="24384000" cy="13793343"/>
            </a:xfrm>
            <a:custGeom>
              <a:avLst/>
              <a:gdLst/>
              <a:ahLst/>
              <a:cxnLst/>
              <a:rect l="l" t="t" r="r" b="b"/>
              <a:pathLst>
                <a:path w="24384000" h="13793343">
                  <a:moveTo>
                    <a:pt x="0" y="0"/>
                  </a:moveTo>
                  <a:lnTo>
                    <a:pt x="24384000" y="0"/>
                  </a:lnTo>
                  <a:lnTo>
                    <a:pt x="24384000" y="13793343"/>
                  </a:lnTo>
                  <a:lnTo>
                    <a:pt x="0" y="13793343"/>
                  </a:lnTo>
                  <a:close/>
                </a:path>
              </a:pathLst>
            </a:custGeom>
            <a:solidFill>
              <a:srgbClr val="112836">
                <a:alpha val="80000"/>
              </a:srgbClr>
            </a:solidFill>
          </p:spPr>
        </p:sp>
      </p:grpSp>
      <p:sp>
        <p:nvSpPr>
          <p:cNvPr id="9" name="TextBox 9"/>
          <p:cNvSpPr txBox="1"/>
          <p:nvPr/>
        </p:nvSpPr>
        <p:spPr>
          <a:xfrm>
            <a:off x="90835" y="494722"/>
            <a:ext cx="7129314" cy="1010806"/>
          </a:xfrm>
          <a:prstGeom prst="rect">
            <a:avLst/>
          </a:prstGeom>
        </p:spPr>
        <p:txBody>
          <a:bodyPr lIns="0" tIns="0" rIns="0" bIns="0" rtlCol="0" anchor="t">
            <a:spAutoFit/>
          </a:bodyPr>
          <a:lstStyle/>
          <a:p>
            <a:pPr algn="l">
              <a:lnSpc>
                <a:spcPts val="7880"/>
              </a:lnSpc>
            </a:pPr>
            <a:r>
              <a:rPr lang="en-US" sz="6260" b="1">
                <a:solidFill>
                  <a:srgbClr val="FFFFFF"/>
                </a:solidFill>
                <a:latin typeface="Arimo Bold" panose="020B0704020202020204"/>
                <a:ea typeface="Arimo Bold" panose="020B0704020202020204"/>
                <a:cs typeface="Arimo Bold" panose="020B0704020202020204"/>
                <a:sym typeface="Arimo Bold" panose="020B0704020202020204"/>
              </a:rPr>
              <a:t>Abstract</a:t>
            </a:r>
            <a:endParaRPr lang="en-US" sz="626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10" name="Freeform 10" descr="preencoded.png"/>
          <p:cNvSpPr/>
          <p:nvPr/>
        </p:nvSpPr>
        <p:spPr>
          <a:xfrm>
            <a:off x="609600" y="1714500"/>
            <a:ext cx="8009890" cy="6636385"/>
          </a:xfrm>
          <a:custGeom>
            <a:avLst/>
            <a:gdLst/>
            <a:ahLst/>
            <a:cxnLst/>
            <a:rect l="l" t="t" r="r" b="b"/>
            <a:pathLst>
              <a:path w="8879158" h="6839349">
                <a:moveTo>
                  <a:pt x="0" y="0"/>
                </a:moveTo>
                <a:lnTo>
                  <a:pt x="8879158" y="0"/>
                </a:lnTo>
                <a:lnTo>
                  <a:pt x="8879158" y="6839349"/>
                </a:lnTo>
                <a:lnTo>
                  <a:pt x="0" y="6839349"/>
                </a:lnTo>
                <a:lnTo>
                  <a:pt x="0" y="0"/>
                </a:lnTo>
                <a:close/>
              </a:path>
            </a:pathLst>
          </a:custGeom>
          <a:blipFill>
            <a:blip r:embed="rId4"/>
            <a:stretch>
              <a:fillRect r="-12475"/>
            </a:stretch>
          </a:blipFill>
        </p:spPr>
      </p:sp>
      <p:sp>
        <p:nvSpPr>
          <p:cNvPr id="11" name="TextBox 11"/>
          <p:cNvSpPr txBox="1"/>
          <p:nvPr/>
        </p:nvSpPr>
        <p:spPr>
          <a:xfrm>
            <a:off x="9290941" y="876300"/>
            <a:ext cx="8676110" cy="8923340"/>
          </a:xfrm>
          <a:prstGeom prst="rect">
            <a:avLst/>
          </a:prstGeom>
        </p:spPr>
        <p:txBody>
          <a:bodyPr lIns="0" tIns="0" rIns="0" bIns="0" rtlCol="0" anchor="t">
            <a:spAutoFit/>
          </a:bodyPr>
          <a:lstStyle/>
          <a:p>
            <a:pPr algn="just">
              <a:lnSpc>
                <a:spcPts val="4985"/>
              </a:lnSpc>
            </a:pPr>
            <a:r>
              <a:rPr lang="en-US" sz="3200" dirty="0">
                <a:solidFill>
                  <a:schemeClr val="bg1"/>
                </a:solidFill>
              </a:rPr>
              <a:t>The project, 'Library Management System using Python and MongoDB,' is designed to streamline library operations by automating book availability, borrowing and returning processes, and managing customer and member details. Built on a client-server architecture, it uses MongoDB for database management and Python's </a:t>
            </a:r>
            <a:r>
              <a:rPr lang="en-US" sz="3200" dirty="0" err="1">
                <a:solidFill>
                  <a:schemeClr val="bg1"/>
                </a:solidFill>
              </a:rPr>
              <a:t>Tkinter</a:t>
            </a:r>
            <a:r>
              <a:rPr lang="en-US" sz="3200" dirty="0">
                <a:solidFill>
                  <a:schemeClr val="bg1"/>
                </a:solidFill>
              </a:rPr>
              <a:t> for a graphical user interface (GUI). The system aims to create a user-friendly experience, enhance data security, and reduce manual errors associated with managing library records. It provides scalable, efficient, and secure solutions for handling library data and interactions using a document-based database structure.</a:t>
            </a:r>
            <a:endParaRPr lang="en-US" sz="3105" b="1" dirty="0">
              <a:solidFill>
                <a:schemeClr val="bg1"/>
              </a:solidFill>
              <a:latin typeface="Cabin Bold" panose="00000800000000000000"/>
              <a:ea typeface="Cabin Bold" panose="00000800000000000000"/>
              <a:cs typeface="Cabin Bold" panose="00000800000000000000"/>
              <a:sym typeface="Cabin Bold" panose="00000800000000000000"/>
            </a:endParaRPr>
          </a:p>
        </p:txBody>
      </p:sp>
      <p:sp>
        <p:nvSpPr>
          <p:cNvPr id="12" name="TextBox 1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5</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85725"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12836"/>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2"/>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1060400" y="768102"/>
            <a:ext cx="7129314" cy="957709"/>
          </a:xfrm>
          <a:prstGeom prst="rect">
            <a:avLst/>
          </a:prstGeom>
        </p:spPr>
        <p:txBody>
          <a:bodyPr lIns="0" tIns="0" rIns="0" bIns="0" rtlCol="0" anchor="t">
            <a:spAutoFit/>
          </a:bodyPr>
          <a:lstStyle/>
          <a:p>
            <a:pPr algn="l">
              <a:lnSpc>
                <a:spcPts val="7000"/>
              </a:lnSpc>
            </a:pPr>
            <a:r>
              <a:rPr lang="en-US" sz="5560">
                <a:solidFill>
                  <a:srgbClr val="FFFFFF"/>
                </a:solidFill>
                <a:latin typeface="Arimo" panose="020B0604020202020204"/>
                <a:ea typeface="Arimo" panose="020B0604020202020204"/>
                <a:cs typeface="Arimo" panose="020B0604020202020204"/>
                <a:sym typeface="Arimo" panose="020B0604020202020204"/>
              </a:rPr>
              <a:t>Existing System</a:t>
            </a:r>
            <a:endParaRPr lang="en-US" sz="5560">
              <a:solidFill>
                <a:srgbClr val="FFFFFF"/>
              </a:solidFill>
              <a:latin typeface="Arimo" panose="020B0604020202020204"/>
              <a:ea typeface="Arimo" panose="020B0604020202020204"/>
              <a:cs typeface="Arimo" panose="020B0604020202020204"/>
              <a:sym typeface="Arimo" panose="020B0604020202020204"/>
            </a:endParaRPr>
          </a:p>
        </p:txBody>
      </p:sp>
      <p:sp>
        <p:nvSpPr>
          <p:cNvPr id="8" name="Freeform 8" descr="preencoded.png"/>
          <p:cNvSpPr/>
          <p:nvPr/>
        </p:nvSpPr>
        <p:spPr>
          <a:xfrm>
            <a:off x="1060400" y="2180184"/>
            <a:ext cx="1514921" cy="2423964"/>
          </a:xfrm>
          <a:custGeom>
            <a:avLst/>
            <a:gdLst/>
            <a:ahLst/>
            <a:cxnLst/>
            <a:rect l="l" t="t" r="r" b="b"/>
            <a:pathLst>
              <a:path w="1514921" h="2423964">
                <a:moveTo>
                  <a:pt x="0" y="0"/>
                </a:moveTo>
                <a:lnTo>
                  <a:pt x="1514921" y="0"/>
                </a:lnTo>
                <a:lnTo>
                  <a:pt x="1514921" y="2423963"/>
                </a:lnTo>
                <a:lnTo>
                  <a:pt x="0" y="2423963"/>
                </a:lnTo>
                <a:lnTo>
                  <a:pt x="0" y="0"/>
                </a:lnTo>
                <a:close/>
              </a:path>
            </a:pathLst>
          </a:custGeom>
          <a:blipFill>
            <a:blip r:embed="rId4"/>
            <a:stretch>
              <a:fillRect l="-80" r="-80"/>
            </a:stretch>
          </a:blipFill>
        </p:spPr>
      </p:sp>
      <p:sp>
        <p:nvSpPr>
          <p:cNvPr id="9" name="TextBox 9"/>
          <p:cNvSpPr txBox="1"/>
          <p:nvPr/>
        </p:nvSpPr>
        <p:spPr>
          <a:xfrm>
            <a:off x="3029694" y="2435424"/>
            <a:ext cx="3917900" cy="493067"/>
          </a:xfrm>
          <a:prstGeom prst="rect">
            <a:avLst/>
          </a:prstGeom>
        </p:spPr>
        <p:txBody>
          <a:bodyPr lIns="0" tIns="0" rIns="0" bIns="0" rtlCol="0" anchor="t">
            <a:spAutoFit/>
          </a:bodyPr>
          <a:lstStyle/>
          <a:p>
            <a:pPr algn="l">
              <a:lnSpc>
                <a:spcPts val="3500"/>
              </a:lnSpc>
            </a:pPr>
            <a:r>
              <a:rPr lang="en-US" sz="2750" b="1">
                <a:solidFill>
                  <a:srgbClr val="FFFFFF"/>
                </a:solidFill>
                <a:latin typeface="Arimo Bold" panose="020B0704020202020204"/>
                <a:ea typeface="Arimo Bold" panose="020B0704020202020204"/>
                <a:cs typeface="Arimo Bold" panose="020B0704020202020204"/>
                <a:sym typeface="Arimo Bold" panose="020B0704020202020204"/>
              </a:rPr>
              <a:t>High Initial Setup Cost</a:t>
            </a:r>
            <a:r>
              <a:rPr lang="en-US" sz="2750">
                <a:solidFill>
                  <a:srgbClr val="FFFFFF"/>
                </a:solidFill>
                <a:latin typeface="Arimo" panose="020B0604020202020204"/>
                <a:ea typeface="Arimo" panose="020B0604020202020204"/>
                <a:cs typeface="Arimo" panose="020B0604020202020204"/>
                <a:sym typeface="Arimo" panose="020B0604020202020204"/>
              </a:rPr>
              <a:t>:</a:t>
            </a:r>
            <a:endParaRPr lang="en-US" sz="2750">
              <a:solidFill>
                <a:srgbClr val="FFFFFF"/>
              </a:solidFill>
              <a:latin typeface="Arimo" panose="020B0604020202020204"/>
              <a:ea typeface="Arimo" panose="020B0604020202020204"/>
              <a:cs typeface="Arimo" panose="020B0604020202020204"/>
              <a:sym typeface="Arimo" panose="020B0604020202020204"/>
            </a:endParaRPr>
          </a:p>
        </p:txBody>
      </p:sp>
      <p:sp>
        <p:nvSpPr>
          <p:cNvPr id="10" name="TextBox 10"/>
          <p:cNvSpPr txBox="1"/>
          <p:nvPr/>
        </p:nvSpPr>
        <p:spPr>
          <a:xfrm>
            <a:off x="3029694" y="2943895"/>
            <a:ext cx="7339905" cy="1064716"/>
          </a:xfrm>
          <a:prstGeom prst="rect">
            <a:avLst/>
          </a:prstGeom>
        </p:spPr>
        <p:txBody>
          <a:bodyPr lIns="0" tIns="0" rIns="0" bIns="0" rtlCol="0" anchor="t">
            <a:spAutoFit/>
          </a:bodyPr>
          <a:lstStyle/>
          <a:p>
            <a:pPr algn="l">
              <a:lnSpc>
                <a:spcPts val="3810"/>
              </a:lnSpc>
            </a:pPr>
            <a:r>
              <a:rPr lang="en-US" sz="2500">
                <a:solidFill>
                  <a:srgbClr val="FFFFFF"/>
                </a:solidFill>
                <a:latin typeface="Arimo" panose="020B0604020202020204"/>
                <a:ea typeface="Arimo" panose="020B0604020202020204"/>
                <a:cs typeface="Arimo" panose="020B0604020202020204"/>
                <a:sym typeface="Arimo" panose="020B0604020202020204"/>
              </a:rPr>
              <a:t>Implementing an LMS can be expensive due to software, hardware, and installation costs.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11" name="Freeform 11" descr="preencoded.png"/>
          <p:cNvSpPr/>
          <p:nvPr/>
        </p:nvSpPr>
        <p:spPr>
          <a:xfrm>
            <a:off x="1060400" y="4604146"/>
            <a:ext cx="1514921" cy="2423964"/>
          </a:xfrm>
          <a:custGeom>
            <a:avLst/>
            <a:gdLst/>
            <a:ahLst/>
            <a:cxnLst/>
            <a:rect l="l" t="t" r="r" b="b"/>
            <a:pathLst>
              <a:path w="1514921" h="2423964">
                <a:moveTo>
                  <a:pt x="0" y="0"/>
                </a:moveTo>
                <a:lnTo>
                  <a:pt x="1514921" y="0"/>
                </a:lnTo>
                <a:lnTo>
                  <a:pt x="1514921" y="2423964"/>
                </a:lnTo>
                <a:lnTo>
                  <a:pt x="0" y="2423964"/>
                </a:lnTo>
                <a:lnTo>
                  <a:pt x="0" y="0"/>
                </a:lnTo>
                <a:close/>
              </a:path>
            </a:pathLst>
          </a:custGeom>
          <a:blipFill>
            <a:blip r:embed="rId5"/>
            <a:stretch>
              <a:fillRect l="-80" r="-80"/>
            </a:stretch>
          </a:blipFill>
        </p:spPr>
      </p:sp>
      <p:sp>
        <p:nvSpPr>
          <p:cNvPr id="12" name="TextBox 12"/>
          <p:cNvSpPr txBox="1"/>
          <p:nvPr/>
        </p:nvSpPr>
        <p:spPr>
          <a:xfrm>
            <a:off x="3029694" y="4604147"/>
            <a:ext cx="4588074" cy="445443"/>
          </a:xfrm>
          <a:prstGeom prst="rect">
            <a:avLst/>
          </a:prstGeom>
        </p:spPr>
        <p:txBody>
          <a:bodyPr lIns="0" tIns="0" rIns="0" bIns="0" rtlCol="0" anchor="t">
            <a:spAutoFit/>
          </a:bodyPr>
          <a:lstStyle/>
          <a:p>
            <a:pPr algn="l">
              <a:lnSpc>
                <a:spcPts val="35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Maintenance and Updates:</a:t>
            </a:r>
            <a:r>
              <a:rPr lang="en-US" sz="3000">
                <a:solidFill>
                  <a:srgbClr val="000000"/>
                </a:solidFill>
                <a:latin typeface="Arimo" panose="020B0604020202020204"/>
                <a:ea typeface="Arimo" panose="020B0604020202020204"/>
                <a:cs typeface="Arimo" panose="020B0604020202020204"/>
                <a:sym typeface="Arimo" panose="020B0604020202020204"/>
              </a:rPr>
              <a:t>:</a:t>
            </a:r>
            <a:endParaRPr lang="en-US" sz="3000">
              <a:solidFill>
                <a:srgbClr val="000000"/>
              </a:solidFill>
              <a:latin typeface="Arimo" panose="020B0604020202020204"/>
              <a:ea typeface="Arimo" panose="020B0604020202020204"/>
              <a:cs typeface="Arimo" panose="020B0604020202020204"/>
              <a:sym typeface="Arimo" panose="020B0604020202020204"/>
            </a:endParaRPr>
          </a:p>
        </p:txBody>
      </p:sp>
      <p:sp>
        <p:nvSpPr>
          <p:cNvPr id="13" name="TextBox 13"/>
          <p:cNvSpPr txBox="1"/>
          <p:nvPr/>
        </p:nvSpPr>
        <p:spPr>
          <a:xfrm>
            <a:off x="3029694" y="5438924"/>
            <a:ext cx="7339905" cy="1064716"/>
          </a:xfrm>
          <a:prstGeom prst="rect">
            <a:avLst/>
          </a:prstGeom>
        </p:spPr>
        <p:txBody>
          <a:bodyPr lIns="0" tIns="0" rIns="0" bIns="0" rtlCol="0" anchor="t">
            <a:spAutoFit/>
          </a:bodyPr>
          <a:lstStyle/>
          <a:p>
            <a:pPr algn="l">
              <a:lnSpc>
                <a:spcPts val="3810"/>
              </a:lnSpc>
            </a:pPr>
            <a:r>
              <a:rPr lang="en-US" sz="2500">
                <a:solidFill>
                  <a:srgbClr val="FFFFFF"/>
                </a:solidFill>
                <a:latin typeface="Arimo" panose="020B0604020202020204"/>
                <a:ea typeface="Arimo" panose="020B0604020202020204"/>
                <a:cs typeface="Arimo" panose="020B0604020202020204"/>
                <a:sym typeface="Arimo" panose="020B0604020202020204"/>
              </a:rPr>
              <a:t>Regular maintenance and updates are required to keep the system functional and secure.</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14" name="Freeform 14" descr="preencoded.png"/>
          <p:cNvSpPr/>
          <p:nvPr/>
        </p:nvSpPr>
        <p:spPr>
          <a:xfrm>
            <a:off x="1060400" y="7028110"/>
            <a:ext cx="1514921" cy="2423964"/>
          </a:xfrm>
          <a:custGeom>
            <a:avLst/>
            <a:gdLst/>
            <a:ahLst/>
            <a:cxnLst/>
            <a:rect l="l" t="t" r="r" b="b"/>
            <a:pathLst>
              <a:path w="1514921" h="2423964">
                <a:moveTo>
                  <a:pt x="0" y="0"/>
                </a:moveTo>
                <a:lnTo>
                  <a:pt x="1514921" y="0"/>
                </a:lnTo>
                <a:lnTo>
                  <a:pt x="1514921" y="2423964"/>
                </a:lnTo>
                <a:lnTo>
                  <a:pt x="0" y="2423964"/>
                </a:lnTo>
                <a:lnTo>
                  <a:pt x="0" y="0"/>
                </a:lnTo>
                <a:close/>
              </a:path>
            </a:pathLst>
          </a:custGeom>
          <a:blipFill>
            <a:blip r:embed="rId6"/>
            <a:stretch>
              <a:fillRect l="-80" r="-80"/>
            </a:stretch>
          </a:blipFill>
        </p:spPr>
      </p:sp>
      <p:sp>
        <p:nvSpPr>
          <p:cNvPr id="15" name="TextBox 15"/>
          <p:cNvSpPr txBox="1"/>
          <p:nvPr/>
        </p:nvSpPr>
        <p:spPr>
          <a:xfrm>
            <a:off x="3029694" y="6989415"/>
            <a:ext cx="4351884" cy="445443"/>
          </a:xfrm>
          <a:prstGeom prst="rect">
            <a:avLst/>
          </a:prstGeom>
        </p:spPr>
        <p:txBody>
          <a:bodyPr lIns="0" tIns="0" rIns="0" bIns="0" rtlCol="0" anchor="t">
            <a:spAutoFit/>
          </a:bodyPr>
          <a:lstStyle/>
          <a:p>
            <a:pPr algn="l">
              <a:lnSpc>
                <a:spcPts val="35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Data Security Concerns</a:t>
            </a:r>
            <a:r>
              <a:rPr lang="en-US" sz="3000">
                <a:solidFill>
                  <a:srgbClr val="FFFFFF"/>
                </a:solidFill>
                <a:latin typeface="Arimo" panose="020B0604020202020204"/>
                <a:ea typeface="Arimo" panose="020B0604020202020204"/>
                <a:cs typeface="Arimo" panose="020B0604020202020204"/>
                <a:sym typeface="Arimo" panose="020B0604020202020204"/>
              </a:rPr>
              <a:t>: </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sp>
        <p:nvSpPr>
          <p:cNvPr id="16" name="TextBox 16"/>
          <p:cNvSpPr txBox="1"/>
          <p:nvPr/>
        </p:nvSpPr>
        <p:spPr>
          <a:xfrm>
            <a:off x="3029694" y="7862888"/>
            <a:ext cx="7339905" cy="1064716"/>
          </a:xfrm>
          <a:prstGeom prst="rect">
            <a:avLst/>
          </a:prstGeom>
        </p:spPr>
        <p:txBody>
          <a:bodyPr lIns="0" tIns="0" rIns="0" bIns="0" rtlCol="0" anchor="t">
            <a:spAutoFit/>
          </a:bodyPr>
          <a:lstStyle/>
          <a:p>
            <a:pPr algn="l">
              <a:lnSpc>
                <a:spcPts val="3810"/>
              </a:lnSpc>
            </a:pPr>
            <a:r>
              <a:rPr lang="en-US" sz="2500">
                <a:solidFill>
                  <a:srgbClr val="FFFFFF"/>
                </a:solidFill>
                <a:latin typeface="Arimo" panose="020B0604020202020204"/>
                <a:ea typeface="Arimo" panose="020B0604020202020204"/>
                <a:cs typeface="Arimo" panose="020B0604020202020204"/>
                <a:sym typeface="Arimo" panose="020B0604020202020204"/>
              </a:rPr>
              <a:t>Storing user and library data poses risks if strong security measures are not in place.</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17" name="TextBox 1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6</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5" name="TextBox 5"/>
          <p:cNvSpPr txBox="1"/>
          <p:nvPr/>
        </p:nvSpPr>
        <p:spPr>
          <a:xfrm>
            <a:off x="674350" y="296813"/>
            <a:ext cx="12352348" cy="928791"/>
          </a:xfrm>
          <a:prstGeom prst="rect">
            <a:avLst/>
          </a:prstGeom>
        </p:spPr>
        <p:txBody>
          <a:bodyPr lIns="0" tIns="0" rIns="0" bIns="0" rtlCol="0" anchor="t">
            <a:spAutoFit/>
          </a:bodyPr>
          <a:lstStyle/>
          <a:p>
            <a:pPr algn="l">
              <a:lnSpc>
                <a:spcPts val="7250"/>
              </a:lnSpc>
            </a:pPr>
            <a:r>
              <a:rPr lang="en-US" sz="5760" b="1">
                <a:solidFill>
                  <a:srgbClr val="FFFFFF"/>
                </a:solidFill>
                <a:latin typeface="Arimo Bold" panose="020B0704020202020204"/>
                <a:ea typeface="Arimo Bold" panose="020B0704020202020204"/>
                <a:cs typeface="Arimo Bold" panose="020B0704020202020204"/>
                <a:sym typeface="Arimo Bold" panose="020B0704020202020204"/>
              </a:rPr>
              <a:t>Disadvantage of Existing System</a:t>
            </a:r>
            <a:endParaRPr lang="en-US" sz="576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6" name="Freeform 6" descr="preencoded.png"/>
          <p:cNvSpPr/>
          <p:nvPr/>
        </p:nvSpPr>
        <p:spPr>
          <a:xfrm>
            <a:off x="271239" y="1827163"/>
            <a:ext cx="1514921" cy="2423964"/>
          </a:xfrm>
          <a:custGeom>
            <a:avLst/>
            <a:gdLst/>
            <a:ahLst/>
            <a:cxnLst/>
            <a:rect l="l" t="t" r="r" b="b"/>
            <a:pathLst>
              <a:path w="1514921" h="2423964">
                <a:moveTo>
                  <a:pt x="0" y="0"/>
                </a:moveTo>
                <a:lnTo>
                  <a:pt x="1514922" y="0"/>
                </a:lnTo>
                <a:lnTo>
                  <a:pt x="1514922" y="2423964"/>
                </a:lnTo>
                <a:lnTo>
                  <a:pt x="0" y="2423964"/>
                </a:lnTo>
                <a:lnTo>
                  <a:pt x="0" y="0"/>
                </a:lnTo>
                <a:close/>
              </a:path>
            </a:pathLst>
          </a:custGeom>
          <a:blipFill>
            <a:blip r:embed="rId2"/>
            <a:stretch>
              <a:fillRect l="-80" r="-80"/>
            </a:stretch>
          </a:blipFill>
        </p:spPr>
      </p:sp>
      <p:sp>
        <p:nvSpPr>
          <p:cNvPr id="7" name="TextBox 7"/>
          <p:cNvSpPr txBox="1"/>
          <p:nvPr/>
        </p:nvSpPr>
        <p:spPr>
          <a:xfrm>
            <a:off x="2075922" y="1841227"/>
            <a:ext cx="3917900" cy="493067"/>
          </a:xfrm>
          <a:prstGeom prst="rect">
            <a:avLst/>
          </a:prstGeom>
        </p:spPr>
        <p:txBody>
          <a:bodyPr lIns="0" tIns="0" rIns="0" bIns="0" rtlCol="0" anchor="t">
            <a:spAutoFit/>
          </a:bodyPr>
          <a:lstStyle/>
          <a:p>
            <a:pPr algn="l">
              <a:lnSpc>
                <a:spcPts val="3500"/>
              </a:lnSpc>
            </a:pPr>
            <a:r>
              <a:rPr lang="en-US" sz="2750" b="1">
                <a:solidFill>
                  <a:srgbClr val="FFFFFF"/>
                </a:solidFill>
                <a:latin typeface="Arimo Bold" panose="020B0704020202020204"/>
                <a:ea typeface="Arimo Bold" panose="020B0704020202020204"/>
                <a:cs typeface="Arimo Bold" panose="020B0704020202020204"/>
                <a:sym typeface="Arimo Bold" panose="020B0704020202020204"/>
              </a:rPr>
              <a:t>High Initial Setup Cost</a:t>
            </a:r>
            <a:r>
              <a:rPr lang="en-US" sz="2750">
                <a:solidFill>
                  <a:srgbClr val="FFFFFF"/>
                </a:solidFill>
                <a:latin typeface="Arimo" panose="020B0604020202020204"/>
                <a:ea typeface="Arimo" panose="020B0604020202020204"/>
                <a:cs typeface="Arimo" panose="020B0604020202020204"/>
                <a:sym typeface="Arimo" panose="020B0604020202020204"/>
              </a:rPr>
              <a:t>:</a:t>
            </a:r>
            <a:endParaRPr lang="en-US" sz="2750">
              <a:solidFill>
                <a:srgbClr val="FFFFFF"/>
              </a:solidFill>
              <a:latin typeface="Arimo" panose="020B0604020202020204"/>
              <a:ea typeface="Arimo" panose="020B0604020202020204"/>
              <a:cs typeface="Arimo" panose="020B0604020202020204"/>
              <a:sym typeface="Arimo" panose="020B0604020202020204"/>
            </a:endParaRPr>
          </a:p>
        </p:txBody>
      </p:sp>
      <p:sp>
        <p:nvSpPr>
          <p:cNvPr id="8" name="TextBox 8"/>
          <p:cNvSpPr txBox="1"/>
          <p:nvPr/>
        </p:nvSpPr>
        <p:spPr>
          <a:xfrm>
            <a:off x="2075922" y="2377678"/>
            <a:ext cx="7838545" cy="1873449"/>
          </a:xfrm>
          <a:prstGeom prst="rect">
            <a:avLst/>
          </a:prstGeom>
        </p:spPr>
        <p:txBody>
          <a:bodyPr lIns="0" tIns="0" rIns="0" bIns="0" rtlCol="0" anchor="t">
            <a:spAutoFit/>
          </a:bodyPr>
          <a:lstStyle/>
          <a:p>
            <a:pPr marL="535305" lvl="1" indent="-267970" algn="l">
              <a:lnSpc>
                <a:spcPts val="3780"/>
              </a:lnSpc>
              <a:buFont typeface="Arial" panose="020B0604020202020204"/>
              <a:buChar char="•"/>
            </a:pPr>
            <a:r>
              <a:rPr lang="en-US" sz="2480">
                <a:solidFill>
                  <a:srgbClr val="FFFFFF"/>
                </a:solidFill>
                <a:latin typeface="Arimo" panose="020B0604020202020204"/>
                <a:ea typeface="Arimo" panose="020B0604020202020204"/>
                <a:cs typeface="Arimo" panose="020B0604020202020204"/>
                <a:sym typeface="Arimo" panose="020B0604020202020204"/>
              </a:rPr>
              <a:t>Requires significant investment in software, hardware, and installation.</a:t>
            </a:r>
            <a:endParaRPr lang="en-US" sz="2480">
              <a:solidFill>
                <a:srgbClr val="FFFFFF"/>
              </a:solidFill>
              <a:latin typeface="Arimo" panose="020B0604020202020204"/>
              <a:ea typeface="Arimo" panose="020B0604020202020204"/>
              <a:cs typeface="Arimo" panose="020B0604020202020204"/>
              <a:sym typeface="Arimo" panose="020B0604020202020204"/>
            </a:endParaRPr>
          </a:p>
          <a:p>
            <a:pPr algn="l">
              <a:lnSpc>
                <a:spcPts val="3780"/>
              </a:lnSpc>
            </a:pPr>
            <a:endParaRPr lang="en-US" sz="2480">
              <a:solidFill>
                <a:srgbClr val="FFFFFF"/>
              </a:solidFill>
              <a:latin typeface="Arimo" panose="020B0604020202020204"/>
              <a:ea typeface="Arimo" panose="020B0604020202020204"/>
              <a:cs typeface="Arimo" panose="020B0604020202020204"/>
              <a:sym typeface="Arimo" panose="020B0604020202020204"/>
            </a:endParaRPr>
          </a:p>
          <a:p>
            <a:pPr algn="l">
              <a:lnSpc>
                <a:spcPts val="3780"/>
              </a:lnSpc>
            </a:pPr>
            <a:endParaRPr lang="en-US" sz="2480">
              <a:solidFill>
                <a:srgbClr val="FFFFFF"/>
              </a:solidFill>
              <a:latin typeface="Arimo" panose="020B0604020202020204"/>
              <a:ea typeface="Arimo" panose="020B0604020202020204"/>
              <a:cs typeface="Arimo" panose="020B0604020202020204"/>
              <a:sym typeface="Arimo" panose="020B0604020202020204"/>
            </a:endParaRPr>
          </a:p>
        </p:txBody>
      </p:sp>
      <p:sp>
        <p:nvSpPr>
          <p:cNvPr id="9" name="Freeform 9" descr="preencoded.png"/>
          <p:cNvSpPr/>
          <p:nvPr/>
        </p:nvSpPr>
        <p:spPr>
          <a:xfrm>
            <a:off x="302939" y="4427637"/>
            <a:ext cx="1514921" cy="2423964"/>
          </a:xfrm>
          <a:custGeom>
            <a:avLst/>
            <a:gdLst/>
            <a:ahLst/>
            <a:cxnLst/>
            <a:rect l="l" t="t" r="r" b="b"/>
            <a:pathLst>
              <a:path w="1514921" h="2423964">
                <a:moveTo>
                  <a:pt x="0" y="0"/>
                </a:moveTo>
                <a:lnTo>
                  <a:pt x="1514922" y="0"/>
                </a:lnTo>
                <a:lnTo>
                  <a:pt x="1514922" y="2423963"/>
                </a:lnTo>
                <a:lnTo>
                  <a:pt x="0" y="2423963"/>
                </a:lnTo>
                <a:lnTo>
                  <a:pt x="0" y="0"/>
                </a:lnTo>
                <a:close/>
              </a:path>
            </a:pathLst>
          </a:custGeom>
          <a:blipFill>
            <a:blip r:embed="rId3"/>
            <a:stretch>
              <a:fillRect l="-80" r="-80"/>
            </a:stretch>
          </a:blipFill>
        </p:spPr>
      </p:sp>
      <p:sp>
        <p:nvSpPr>
          <p:cNvPr id="10" name="TextBox 10"/>
          <p:cNvSpPr txBox="1"/>
          <p:nvPr/>
        </p:nvSpPr>
        <p:spPr>
          <a:xfrm>
            <a:off x="2111573" y="4427637"/>
            <a:ext cx="4588074" cy="889000"/>
          </a:xfrm>
          <a:prstGeom prst="rect">
            <a:avLst/>
          </a:prstGeom>
        </p:spPr>
        <p:txBody>
          <a:bodyPr lIns="0" tIns="0" rIns="0" bIns="0" rtlCol="0" anchor="t">
            <a:spAutoFit/>
          </a:bodyPr>
          <a:lstStyle/>
          <a:p>
            <a:pPr algn="l">
              <a:lnSpc>
                <a:spcPts val="35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Ongoing Maintenance and Updates</a:t>
            </a:r>
            <a:endParaRPr lang="en-US" sz="300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11" name="TextBox 11"/>
          <p:cNvSpPr txBox="1"/>
          <p:nvPr/>
        </p:nvSpPr>
        <p:spPr>
          <a:xfrm>
            <a:off x="2325242" y="5402362"/>
            <a:ext cx="7339905" cy="944562"/>
          </a:xfrm>
          <a:prstGeom prst="rect">
            <a:avLst/>
          </a:prstGeom>
        </p:spPr>
        <p:txBody>
          <a:bodyPr lIns="0" tIns="0" rIns="0" bIns="0" rtlCol="0" anchor="t">
            <a:spAutoFit/>
          </a:bodyPr>
          <a:lstStyle/>
          <a:p>
            <a:pPr algn="l">
              <a:lnSpc>
                <a:spcPts val="3810"/>
              </a:lnSpc>
            </a:pPr>
            <a:r>
              <a:rPr lang="en-US" sz="2500">
                <a:solidFill>
                  <a:srgbClr val="FFFFFF"/>
                </a:solidFill>
                <a:latin typeface="Arimo" panose="020B0604020202020204"/>
                <a:ea typeface="Arimo" panose="020B0604020202020204"/>
                <a:cs typeface="Arimo" panose="020B0604020202020204"/>
                <a:sym typeface="Arimo" panose="020B0604020202020204"/>
              </a:rPr>
              <a:t>Demands regular upkeep to remain functional and secure, adding to long-term costs.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12" name="Freeform 12" descr="preencoded.png"/>
          <p:cNvSpPr/>
          <p:nvPr/>
        </p:nvSpPr>
        <p:spPr>
          <a:xfrm>
            <a:off x="302939" y="7032575"/>
            <a:ext cx="1514921" cy="2423964"/>
          </a:xfrm>
          <a:custGeom>
            <a:avLst/>
            <a:gdLst/>
            <a:ahLst/>
            <a:cxnLst/>
            <a:rect l="l" t="t" r="r" b="b"/>
            <a:pathLst>
              <a:path w="1514921" h="2423964">
                <a:moveTo>
                  <a:pt x="0" y="0"/>
                </a:moveTo>
                <a:lnTo>
                  <a:pt x="1514922" y="0"/>
                </a:lnTo>
                <a:lnTo>
                  <a:pt x="1514922" y="2423964"/>
                </a:lnTo>
                <a:lnTo>
                  <a:pt x="0" y="2423964"/>
                </a:lnTo>
                <a:lnTo>
                  <a:pt x="0" y="0"/>
                </a:lnTo>
                <a:close/>
              </a:path>
            </a:pathLst>
          </a:custGeom>
          <a:blipFill>
            <a:blip r:embed="rId4"/>
            <a:stretch>
              <a:fillRect l="-80" r="-80"/>
            </a:stretch>
          </a:blipFill>
        </p:spPr>
      </p:sp>
      <p:sp>
        <p:nvSpPr>
          <p:cNvPr id="13" name="TextBox 13"/>
          <p:cNvSpPr txBox="1"/>
          <p:nvPr/>
        </p:nvSpPr>
        <p:spPr>
          <a:xfrm>
            <a:off x="2075922" y="7127974"/>
            <a:ext cx="4351884" cy="445443"/>
          </a:xfrm>
          <a:prstGeom prst="rect">
            <a:avLst/>
          </a:prstGeom>
        </p:spPr>
        <p:txBody>
          <a:bodyPr lIns="0" tIns="0" rIns="0" bIns="0" rtlCol="0" anchor="t">
            <a:spAutoFit/>
          </a:bodyPr>
          <a:lstStyle/>
          <a:p>
            <a:pPr algn="l">
              <a:lnSpc>
                <a:spcPts val="35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Data Security Concerns</a:t>
            </a:r>
            <a:r>
              <a:rPr lang="en-US" sz="3000">
                <a:solidFill>
                  <a:srgbClr val="FFFFFF"/>
                </a:solidFill>
                <a:latin typeface="Arimo" panose="020B0604020202020204"/>
                <a:ea typeface="Arimo" panose="020B0604020202020204"/>
                <a:cs typeface="Arimo" panose="020B0604020202020204"/>
                <a:sym typeface="Arimo" panose="020B0604020202020204"/>
              </a:rPr>
              <a:t>: </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sp>
        <p:nvSpPr>
          <p:cNvPr id="14" name="TextBox 14"/>
          <p:cNvSpPr txBox="1"/>
          <p:nvPr/>
        </p:nvSpPr>
        <p:spPr>
          <a:xfrm>
            <a:off x="2325242" y="8120657"/>
            <a:ext cx="7339905" cy="944562"/>
          </a:xfrm>
          <a:prstGeom prst="rect">
            <a:avLst/>
          </a:prstGeom>
        </p:spPr>
        <p:txBody>
          <a:bodyPr lIns="0" tIns="0" rIns="0" bIns="0" rtlCol="0" anchor="t">
            <a:spAutoFit/>
          </a:bodyPr>
          <a:lstStyle/>
          <a:p>
            <a:pPr algn="l">
              <a:lnSpc>
                <a:spcPts val="3810"/>
              </a:lnSpc>
            </a:pPr>
            <a:r>
              <a:rPr lang="en-US" sz="2500">
                <a:solidFill>
                  <a:srgbClr val="FFFFFF"/>
                </a:solidFill>
                <a:latin typeface="Arimo" panose="020B0604020202020204"/>
                <a:ea typeface="Arimo" panose="020B0604020202020204"/>
                <a:cs typeface="Arimo" panose="020B0604020202020204"/>
                <a:sym typeface="Arimo" panose="020B0604020202020204"/>
              </a:rPr>
              <a:t>Storing user and library data poses risks without robust security protocols.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15" name="Freeform 15" descr="preencoded.png"/>
          <p:cNvSpPr/>
          <p:nvPr/>
        </p:nvSpPr>
        <p:spPr>
          <a:xfrm>
            <a:off x="9960422" y="1827163"/>
            <a:ext cx="1514921" cy="2423964"/>
          </a:xfrm>
          <a:custGeom>
            <a:avLst/>
            <a:gdLst/>
            <a:ahLst/>
            <a:cxnLst/>
            <a:rect l="l" t="t" r="r" b="b"/>
            <a:pathLst>
              <a:path w="1514921" h="2423964">
                <a:moveTo>
                  <a:pt x="0" y="0"/>
                </a:moveTo>
                <a:lnTo>
                  <a:pt x="1514922" y="0"/>
                </a:lnTo>
                <a:lnTo>
                  <a:pt x="1514922" y="2423964"/>
                </a:lnTo>
                <a:lnTo>
                  <a:pt x="0" y="2423964"/>
                </a:lnTo>
                <a:lnTo>
                  <a:pt x="0" y="0"/>
                </a:lnTo>
                <a:close/>
              </a:path>
            </a:pathLst>
          </a:custGeom>
          <a:blipFill>
            <a:blip r:embed="rId2"/>
            <a:stretch>
              <a:fillRect l="-80" r="-80"/>
            </a:stretch>
          </a:blipFill>
        </p:spPr>
      </p:sp>
      <p:sp>
        <p:nvSpPr>
          <p:cNvPr id="16" name="Freeform 16" descr="preencoded.png"/>
          <p:cNvSpPr/>
          <p:nvPr/>
        </p:nvSpPr>
        <p:spPr>
          <a:xfrm>
            <a:off x="9960422" y="4427637"/>
            <a:ext cx="1514921" cy="2423964"/>
          </a:xfrm>
          <a:custGeom>
            <a:avLst/>
            <a:gdLst/>
            <a:ahLst/>
            <a:cxnLst/>
            <a:rect l="l" t="t" r="r" b="b"/>
            <a:pathLst>
              <a:path w="1514921" h="2423964">
                <a:moveTo>
                  <a:pt x="0" y="0"/>
                </a:moveTo>
                <a:lnTo>
                  <a:pt x="1514922" y="0"/>
                </a:lnTo>
                <a:lnTo>
                  <a:pt x="1514922" y="2423963"/>
                </a:lnTo>
                <a:lnTo>
                  <a:pt x="0" y="2423963"/>
                </a:lnTo>
                <a:lnTo>
                  <a:pt x="0" y="0"/>
                </a:lnTo>
                <a:close/>
              </a:path>
            </a:pathLst>
          </a:custGeom>
          <a:blipFill>
            <a:blip r:embed="rId2"/>
            <a:stretch>
              <a:fillRect l="-80" r="-80"/>
            </a:stretch>
          </a:blipFill>
        </p:spPr>
      </p:sp>
      <p:sp>
        <p:nvSpPr>
          <p:cNvPr id="17" name="Freeform 17" descr="preencoded.png"/>
          <p:cNvSpPr/>
          <p:nvPr/>
        </p:nvSpPr>
        <p:spPr>
          <a:xfrm>
            <a:off x="9960422" y="7003926"/>
            <a:ext cx="1514921" cy="2423964"/>
          </a:xfrm>
          <a:custGeom>
            <a:avLst/>
            <a:gdLst/>
            <a:ahLst/>
            <a:cxnLst/>
            <a:rect l="l" t="t" r="r" b="b"/>
            <a:pathLst>
              <a:path w="1514921" h="2423964">
                <a:moveTo>
                  <a:pt x="0" y="0"/>
                </a:moveTo>
                <a:lnTo>
                  <a:pt x="1514922" y="0"/>
                </a:lnTo>
                <a:lnTo>
                  <a:pt x="1514922" y="2423963"/>
                </a:lnTo>
                <a:lnTo>
                  <a:pt x="0" y="2423963"/>
                </a:lnTo>
                <a:lnTo>
                  <a:pt x="0" y="0"/>
                </a:lnTo>
                <a:close/>
              </a:path>
            </a:pathLst>
          </a:custGeom>
          <a:blipFill>
            <a:blip r:embed="rId2"/>
            <a:stretch>
              <a:fillRect l="-80" r="-80"/>
            </a:stretch>
          </a:blipFill>
        </p:spPr>
      </p:sp>
      <p:grpSp>
        <p:nvGrpSpPr>
          <p:cNvPr id="18" name="Group 18"/>
          <p:cNvGrpSpPr/>
          <p:nvPr/>
        </p:nvGrpSpPr>
        <p:grpSpPr>
          <a:xfrm>
            <a:off x="10387965" y="5186362"/>
            <a:ext cx="620078" cy="935355"/>
            <a:chOff x="0" y="0"/>
            <a:chExt cx="826770" cy="1247140"/>
          </a:xfrm>
        </p:grpSpPr>
        <p:sp>
          <p:nvSpPr>
            <p:cNvPr id="19" name="Freeform 19"/>
            <p:cNvSpPr/>
            <p:nvPr/>
          </p:nvSpPr>
          <p:spPr>
            <a:xfrm>
              <a:off x="46990" y="48260"/>
              <a:ext cx="728980" cy="1149350"/>
            </a:xfrm>
            <a:custGeom>
              <a:avLst/>
              <a:gdLst/>
              <a:ahLst/>
              <a:cxnLst/>
              <a:rect l="l" t="t" r="r" b="b"/>
              <a:pathLst>
                <a:path w="728980" h="1149350">
                  <a:moveTo>
                    <a:pt x="570230" y="490220"/>
                  </a:moveTo>
                  <a:cubicBezTo>
                    <a:pt x="535940" y="541020"/>
                    <a:pt x="473710" y="567690"/>
                    <a:pt x="448310" y="594360"/>
                  </a:cubicBezTo>
                  <a:cubicBezTo>
                    <a:pt x="430530" y="614680"/>
                    <a:pt x="426720" y="638810"/>
                    <a:pt x="411480" y="656590"/>
                  </a:cubicBezTo>
                  <a:cubicBezTo>
                    <a:pt x="397510" y="674370"/>
                    <a:pt x="375920" y="680720"/>
                    <a:pt x="363220" y="699770"/>
                  </a:cubicBezTo>
                  <a:cubicBezTo>
                    <a:pt x="349250" y="722630"/>
                    <a:pt x="350520" y="760730"/>
                    <a:pt x="337820" y="788670"/>
                  </a:cubicBezTo>
                  <a:cubicBezTo>
                    <a:pt x="323850" y="819150"/>
                    <a:pt x="297180" y="847090"/>
                    <a:pt x="284480" y="877570"/>
                  </a:cubicBezTo>
                  <a:cubicBezTo>
                    <a:pt x="271780" y="908050"/>
                    <a:pt x="270510" y="947420"/>
                    <a:pt x="259080" y="972820"/>
                  </a:cubicBezTo>
                  <a:cubicBezTo>
                    <a:pt x="251460" y="990600"/>
                    <a:pt x="240030" y="1009650"/>
                    <a:pt x="229870" y="1017270"/>
                  </a:cubicBezTo>
                  <a:cubicBezTo>
                    <a:pt x="222250" y="1022350"/>
                    <a:pt x="212090" y="1024890"/>
                    <a:pt x="205740" y="1022350"/>
                  </a:cubicBezTo>
                  <a:cubicBezTo>
                    <a:pt x="198120" y="1017270"/>
                    <a:pt x="189230" y="1003300"/>
                    <a:pt x="189230" y="988060"/>
                  </a:cubicBezTo>
                  <a:cubicBezTo>
                    <a:pt x="191770" y="952500"/>
                    <a:pt x="256540" y="889000"/>
                    <a:pt x="292100" y="822960"/>
                  </a:cubicBezTo>
                  <a:cubicBezTo>
                    <a:pt x="341630" y="727710"/>
                    <a:pt x="401320" y="542290"/>
                    <a:pt x="447040" y="467360"/>
                  </a:cubicBezTo>
                  <a:cubicBezTo>
                    <a:pt x="471170" y="426720"/>
                    <a:pt x="501650" y="410210"/>
                    <a:pt x="514350" y="382270"/>
                  </a:cubicBezTo>
                  <a:cubicBezTo>
                    <a:pt x="523240" y="360680"/>
                    <a:pt x="515620" y="334010"/>
                    <a:pt x="524510" y="318770"/>
                  </a:cubicBezTo>
                  <a:cubicBezTo>
                    <a:pt x="532130" y="306070"/>
                    <a:pt x="548640" y="290830"/>
                    <a:pt x="558800" y="292100"/>
                  </a:cubicBezTo>
                  <a:cubicBezTo>
                    <a:pt x="568960" y="292100"/>
                    <a:pt x="588010" y="312420"/>
                    <a:pt x="585470" y="318770"/>
                  </a:cubicBezTo>
                  <a:cubicBezTo>
                    <a:pt x="584200" y="325120"/>
                    <a:pt x="543560" y="328930"/>
                    <a:pt x="541020" y="325120"/>
                  </a:cubicBezTo>
                  <a:cubicBezTo>
                    <a:pt x="539750" y="321310"/>
                    <a:pt x="556260" y="302260"/>
                    <a:pt x="565150" y="300990"/>
                  </a:cubicBezTo>
                  <a:cubicBezTo>
                    <a:pt x="574040" y="300990"/>
                    <a:pt x="590550" y="312420"/>
                    <a:pt x="591820" y="321310"/>
                  </a:cubicBezTo>
                  <a:cubicBezTo>
                    <a:pt x="594360" y="339090"/>
                    <a:pt x="539750" y="375920"/>
                    <a:pt x="528320" y="400050"/>
                  </a:cubicBezTo>
                  <a:cubicBezTo>
                    <a:pt x="521970" y="416560"/>
                    <a:pt x="527050" y="434340"/>
                    <a:pt x="520700" y="445770"/>
                  </a:cubicBezTo>
                  <a:cubicBezTo>
                    <a:pt x="515620" y="455930"/>
                    <a:pt x="508000" y="461010"/>
                    <a:pt x="499110" y="468630"/>
                  </a:cubicBezTo>
                  <a:cubicBezTo>
                    <a:pt x="486410" y="478790"/>
                    <a:pt x="468630" y="491490"/>
                    <a:pt x="448310" y="497840"/>
                  </a:cubicBezTo>
                  <a:cubicBezTo>
                    <a:pt x="420370" y="505460"/>
                    <a:pt x="381000" y="510540"/>
                    <a:pt x="345440" y="504190"/>
                  </a:cubicBezTo>
                  <a:cubicBezTo>
                    <a:pt x="302260" y="495300"/>
                    <a:pt x="251460" y="464820"/>
                    <a:pt x="212090" y="439420"/>
                  </a:cubicBezTo>
                  <a:cubicBezTo>
                    <a:pt x="179070" y="417830"/>
                    <a:pt x="152400" y="378460"/>
                    <a:pt x="125730" y="365760"/>
                  </a:cubicBezTo>
                  <a:cubicBezTo>
                    <a:pt x="106680" y="356870"/>
                    <a:pt x="87630" y="364490"/>
                    <a:pt x="71120" y="355600"/>
                  </a:cubicBezTo>
                  <a:cubicBezTo>
                    <a:pt x="53340" y="346710"/>
                    <a:pt x="35560" y="328930"/>
                    <a:pt x="24130" y="311150"/>
                  </a:cubicBezTo>
                  <a:cubicBezTo>
                    <a:pt x="13970" y="295910"/>
                    <a:pt x="0" y="269240"/>
                    <a:pt x="3810" y="257810"/>
                  </a:cubicBezTo>
                  <a:cubicBezTo>
                    <a:pt x="7620" y="250190"/>
                    <a:pt x="21590" y="245110"/>
                    <a:pt x="31750" y="245110"/>
                  </a:cubicBezTo>
                  <a:cubicBezTo>
                    <a:pt x="40640" y="243840"/>
                    <a:pt x="50800" y="248920"/>
                    <a:pt x="62230" y="255270"/>
                  </a:cubicBezTo>
                  <a:cubicBezTo>
                    <a:pt x="78740" y="264160"/>
                    <a:pt x="97790" y="289560"/>
                    <a:pt x="116840" y="300990"/>
                  </a:cubicBezTo>
                  <a:cubicBezTo>
                    <a:pt x="135890" y="311150"/>
                    <a:pt x="160020" y="311150"/>
                    <a:pt x="176530" y="322580"/>
                  </a:cubicBezTo>
                  <a:cubicBezTo>
                    <a:pt x="193040" y="335280"/>
                    <a:pt x="200660" y="364490"/>
                    <a:pt x="217170" y="373380"/>
                  </a:cubicBezTo>
                  <a:cubicBezTo>
                    <a:pt x="232410" y="382270"/>
                    <a:pt x="248920" y="373380"/>
                    <a:pt x="269240" y="381000"/>
                  </a:cubicBezTo>
                  <a:cubicBezTo>
                    <a:pt x="303530" y="394970"/>
                    <a:pt x="361950" y="436880"/>
                    <a:pt x="400050" y="471170"/>
                  </a:cubicBezTo>
                  <a:cubicBezTo>
                    <a:pt x="434340" y="501650"/>
                    <a:pt x="468630" y="575310"/>
                    <a:pt x="488950" y="574040"/>
                  </a:cubicBezTo>
                  <a:cubicBezTo>
                    <a:pt x="500380" y="572770"/>
                    <a:pt x="508000" y="548640"/>
                    <a:pt x="513080" y="528320"/>
                  </a:cubicBezTo>
                  <a:cubicBezTo>
                    <a:pt x="521970" y="499110"/>
                    <a:pt x="514350" y="438150"/>
                    <a:pt x="521970" y="410210"/>
                  </a:cubicBezTo>
                  <a:cubicBezTo>
                    <a:pt x="525780" y="392430"/>
                    <a:pt x="533400" y="388620"/>
                    <a:pt x="537210" y="369570"/>
                  </a:cubicBezTo>
                  <a:cubicBezTo>
                    <a:pt x="547370" y="327660"/>
                    <a:pt x="528320" y="184150"/>
                    <a:pt x="546100" y="151130"/>
                  </a:cubicBezTo>
                  <a:cubicBezTo>
                    <a:pt x="553720" y="139700"/>
                    <a:pt x="566420" y="132080"/>
                    <a:pt x="574040" y="132080"/>
                  </a:cubicBezTo>
                  <a:cubicBezTo>
                    <a:pt x="581660" y="133350"/>
                    <a:pt x="591820" y="140970"/>
                    <a:pt x="595630" y="152400"/>
                  </a:cubicBezTo>
                  <a:cubicBezTo>
                    <a:pt x="605790" y="177800"/>
                    <a:pt x="589280" y="255270"/>
                    <a:pt x="574040" y="303530"/>
                  </a:cubicBezTo>
                  <a:cubicBezTo>
                    <a:pt x="558800" y="351790"/>
                    <a:pt x="514350" y="397510"/>
                    <a:pt x="501650" y="441960"/>
                  </a:cubicBezTo>
                  <a:cubicBezTo>
                    <a:pt x="492760" y="476250"/>
                    <a:pt x="506730" y="514350"/>
                    <a:pt x="495300" y="542290"/>
                  </a:cubicBezTo>
                  <a:cubicBezTo>
                    <a:pt x="486410" y="567690"/>
                    <a:pt x="461010" y="599440"/>
                    <a:pt x="444500" y="605790"/>
                  </a:cubicBezTo>
                  <a:cubicBezTo>
                    <a:pt x="434340" y="610870"/>
                    <a:pt x="420370" y="609600"/>
                    <a:pt x="415290" y="603250"/>
                  </a:cubicBezTo>
                  <a:cubicBezTo>
                    <a:pt x="410210" y="596900"/>
                    <a:pt x="415290" y="565150"/>
                    <a:pt x="415290" y="565150"/>
                  </a:cubicBezTo>
                  <a:cubicBezTo>
                    <a:pt x="415290" y="565150"/>
                    <a:pt x="419100" y="595630"/>
                    <a:pt x="414020" y="598170"/>
                  </a:cubicBezTo>
                  <a:cubicBezTo>
                    <a:pt x="400050" y="603250"/>
                    <a:pt x="314960" y="492760"/>
                    <a:pt x="280670" y="466090"/>
                  </a:cubicBezTo>
                  <a:cubicBezTo>
                    <a:pt x="262890" y="452120"/>
                    <a:pt x="247650" y="453390"/>
                    <a:pt x="233680" y="439420"/>
                  </a:cubicBezTo>
                  <a:cubicBezTo>
                    <a:pt x="217170" y="420370"/>
                    <a:pt x="190500" y="373380"/>
                    <a:pt x="195580" y="358140"/>
                  </a:cubicBezTo>
                  <a:cubicBezTo>
                    <a:pt x="198120" y="347980"/>
                    <a:pt x="215900" y="339090"/>
                    <a:pt x="223520" y="340360"/>
                  </a:cubicBezTo>
                  <a:cubicBezTo>
                    <a:pt x="232410" y="341630"/>
                    <a:pt x="241300" y="350520"/>
                    <a:pt x="245110" y="360680"/>
                  </a:cubicBezTo>
                  <a:cubicBezTo>
                    <a:pt x="248920" y="374650"/>
                    <a:pt x="238760" y="408940"/>
                    <a:pt x="231140" y="421640"/>
                  </a:cubicBezTo>
                  <a:cubicBezTo>
                    <a:pt x="226060" y="430530"/>
                    <a:pt x="217170" y="427990"/>
                    <a:pt x="212090" y="439420"/>
                  </a:cubicBezTo>
                  <a:cubicBezTo>
                    <a:pt x="190500" y="486410"/>
                    <a:pt x="222250" y="821690"/>
                    <a:pt x="209550" y="872490"/>
                  </a:cubicBezTo>
                  <a:cubicBezTo>
                    <a:pt x="205740" y="885190"/>
                    <a:pt x="204470" y="890270"/>
                    <a:pt x="198120" y="894080"/>
                  </a:cubicBezTo>
                  <a:cubicBezTo>
                    <a:pt x="191770" y="897890"/>
                    <a:pt x="176530" y="897890"/>
                    <a:pt x="168910" y="894080"/>
                  </a:cubicBezTo>
                  <a:cubicBezTo>
                    <a:pt x="163830" y="890270"/>
                    <a:pt x="160020" y="883920"/>
                    <a:pt x="158750" y="872490"/>
                  </a:cubicBezTo>
                  <a:cubicBezTo>
                    <a:pt x="153670" y="842010"/>
                    <a:pt x="167640" y="736600"/>
                    <a:pt x="186690" y="683260"/>
                  </a:cubicBezTo>
                  <a:cubicBezTo>
                    <a:pt x="200660" y="641350"/>
                    <a:pt x="233680" y="612140"/>
                    <a:pt x="247650" y="576580"/>
                  </a:cubicBezTo>
                  <a:cubicBezTo>
                    <a:pt x="261620" y="544830"/>
                    <a:pt x="260350" y="499110"/>
                    <a:pt x="274320" y="482600"/>
                  </a:cubicBezTo>
                  <a:cubicBezTo>
                    <a:pt x="281940" y="472440"/>
                    <a:pt x="290830" y="476250"/>
                    <a:pt x="299720" y="466090"/>
                  </a:cubicBezTo>
                  <a:cubicBezTo>
                    <a:pt x="321310" y="443230"/>
                    <a:pt x="361950" y="355600"/>
                    <a:pt x="374650" y="322580"/>
                  </a:cubicBezTo>
                  <a:cubicBezTo>
                    <a:pt x="379730" y="304800"/>
                    <a:pt x="374650" y="288290"/>
                    <a:pt x="382270" y="281940"/>
                  </a:cubicBezTo>
                  <a:cubicBezTo>
                    <a:pt x="391160" y="276860"/>
                    <a:pt x="410210" y="279400"/>
                    <a:pt x="420370" y="287020"/>
                  </a:cubicBezTo>
                  <a:cubicBezTo>
                    <a:pt x="434340" y="298450"/>
                    <a:pt x="440690" y="325120"/>
                    <a:pt x="445770" y="359410"/>
                  </a:cubicBezTo>
                  <a:cubicBezTo>
                    <a:pt x="458470" y="431800"/>
                    <a:pt x="471170" y="676910"/>
                    <a:pt x="448310" y="715010"/>
                  </a:cubicBezTo>
                  <a:cubicBezTo>
                    <a:pt x="441960" y="726440"/>
                    <a:pt x="430530" y="728980"/>
                    <a:pt x="422910" y="728980"/>
                  </a:cubicBezTo>
                  <a:cubicBezTo>
                    <a:pt x="415290" y="727710"/>
                    <a:pt x="406400" y="721360"/>
                    <a:pt x="401320" y="709930"/>
                  </a:cubicBezTo>
                  <a:cubicBezTo>
                    <a:pt x="388620" y="680720"/>
                    <a:pt x="393700" y="593090"/>
                    <a:pt x="400050" y="532130"/>
                  </a:cubicBezTo>
                  <a:cubicBezTo>
                    <a:pt x="407670" y="464820"/>
                    <a:pt x="439420" y="388620"/>
                    <a:pt x="447040" y="325120"/>
                  </a:cubicBezTo>
                  <a:cubicBezTo>
                    <a:pt x="453390" y="271780"/>
                    <a:pt x="436880" y="200660"/>
                    <a:pt x="449580" y="176530"/>
                  </a:cubicBezTo>
                  <a:cubicBezTo>
                    <a:pt x="455930" y="163830"/>
                    <a:pt x="468630" y="156210"/>
                    <a:pt x="477520" y="156210"/>
                  </a:cubicBezTo>
                  <a:cubicBezTo>
                    <a:pt x="486410" y="157480"/>
                    <a:pt x="495300" y="168910"/>
                    <a:pt x="500380" y="181610"/>
                  </a:cubicBezTo>
                  <a:cubicBezTo>
                    <a:pt x="509270" y="207010"/>
                    <a:pt x="506730" y="259080"/>
                    <a:pt x="500380" y="304800"/>
                  </a:cubicBezTo>
                  <a:cubicBezTo>
                    <a:pt x="490220" y="365760"/>
                    <a:pt x="447040" y="455930"/>
                    <a:pt x="435610" y="514350"/>
                  </a:cubicBezTo>
                  <a:cubicBezTo>
                    <a:pt x="427990" y="554990"/>
                    <a:pt x="435610" y="579120"/>
                    <a:pt x="426720" y="618490"/>
                  </a:cubicBezTo>
                  <a:cubicBezTo>
                    <a:pt x="415290" y="674370"/>
                    <a:pt x="373380" y="754380"/>
                    <a:pt x="361950" y="812800"/>
                  </a:cubicBezTo>
                  <a:cubicBezTo>
                    <a:pt x="353060" y="861060"/>
                    <a:pt x="364490" y="904240"/>
                    <a:pt x="354330" y="944880"/>
                  </a:cubicBezTo>
                  <a:cubicBezTo>
                    <a:pt x="345440" y="985520"/>
                    <a:pt x="323850" y="1040130"/>
                    <a:pt x="307340" y="1056640"/>
                  </a:cubicBezTo>
                  <a:cubicBezTo>
                    <a:pt x="298450" y="1065530"/>
                    <a:pt x="287020" y="1069340"/>
                    <a:pt x="279400" y="1066800"/>
                  </a:cubicBezTo>
                  <a:cubicBezTo>
                    <a:pt x="271780" y="1064260"/>
                    <a:pt x="262890" y="1052830"/>
                    <a:pt x="260350" y="1040130"/>
                  </a:cubicBezTo>
                  <a:cubicBezTo>
                    <a:pt x="256540" y="1014730"/>
                    <a:pt x="283210" y="966470"/>
                    <a:pt x="290830" y="924560"/>
                  </a:cubicBezTo>
                  <a:cubicBezTo>
                    <a:pt x="298450" y="872490"/>
                    <a:pt x="290830" y="807720"/>
                    <a:pt x="302260" y="751840"/>
                  </a:cubicBezTo>
                  <a:cubicBezTo>
                    <a:pt x="316230" y="693420"/>
                    <a:pt x="356870" y="632460"/>
                    <a:pt x="368300" y="581660"/>
                  </a:cubicBezTo>
                  <a:cubicBezTo>
                    <a:pt x="377190" y="541020"/>
                    <a:pt x="364490" y="501650"/>
                    <a:pt x="375920" y="472440"/>
                  </a:cubicBezTo>
                  <a:cubicBezTo>
                    <a:pt x="386080" y="449580"/>
                    <a:pt x="411480" y="440690"/>
                    <a:pt x="421640" y="419100"/>
                  </a:cubicBezTo>
                  <a:cubicBezTo>
                    <a:pt x="431800" y="394970"/>
                    <a:pt x="420370" y="345440"/>
                    <a:pt x="431800" y="332740"/>
                  </a:cubicBezTo>
                  <a:cubicBezTo>
                    <a:pt x="438150" y="326390"/>
                    <a:pt x="453390" y="325120"/>
                    <a:pt x="459740" y="327660"/>
                  </a:cubicBezTo>
                  <a:cubicBezTo>
                    <a:pt x="467360" y="331470"/>
                    <a:pt x="476250" y="345440"/>
                    <a:pt x="474980" y="353060"/>
                  </a:cubicBezTo>
                  <a:cubicBezTo>
                    <a:pt x="473710" y="360680"/>
                    <a:pt x="454660" y="363220"/>
                    <a:pt x="449580" y="373380"/>
                  </a:cubicBezTo>
                  <a:cubicBezTo>
                    <a:pt x="444500" y="383540"/>
                    <a:pt x="453390" y="397510"/>
                    <a:pt x="452120" y="416560"/>
                  </a:cubicBezTo>
                  <a:cubicBezTo>
                    <a:pt x="448310" y="457200"/>
                    <a:pt x="415290" y="532130"/>
                    <a:pt x="406400" y="605790"/>
                  </a:cubicBezTo>
                  <a:cubicBezTo>
                    <a:pt x="394970" y="701040"/>
                    <a:pt x="414020" y="900430"/>
                    <a:pt x="402590" y="946150"/>
                  </a:cubicBezTo>
                  <a:cubicBezTo>
                    <a:pt x="400050" y="957580"/>
                    <a:pt x="397510" y="962660"/>
                    <a:pt x="392430" y="966470"/>
                  </a:cubicBezTo>
                  <a:cubicBezTo>
                    <a:pt x="386080" y="970280"/>
                    <a:pt x="374650" y="972820"/>
                    <a:pt x="368300" y="969010"/>
                  </a:cubicBezTo>
                  <a:cubicBezTo>
                    <a:pt x="361950" y="966470"/>
                    <a:pt x="351790" y="952500"/>
                    <a:pt x="351790" y="946150"/>
                  </a:cubicBezTo>
                  <a:cubicBezTo>
                    <a:pt x="353060" y="937260"/>
                    <a:pt x="373380" y="933450"/>
                    <a:pt x="377190" y="923290"/>
                  </a:cubicBezTo>
                  <a:cubicBezTo>
                    <a:pt x="382270" y="913130"/>
                    <a:pt x="373380" y="899160"/>
                    <a:pt x="375920" y="882650"/>
                  </a:cubicBezTo>
                  <a:cubicBezTo>
                    <a:pt x="379730" y="854710"/>
                    <a:pt x="408940" y="810260"/>
                    <a:pt x="416560" y="773430"/>
                  </a:cubicBezTo>
                  <a:cubicBezTo>
                    <a:pt x="425450" y="737870"/>
                    <a:pt x="419100" y="697230"/>
                    <a:pt x="425450" y="664210"/>
                  </a:cubicBezTo>
                  <a:cubicBezTo>
                    <a:pt x="430530" y="636270"/>
                    <a:pt x="439420" y="603250"/>
                    <a:pt x="448310" y="588010"/>
                  </a:cubicBezTo>
                  <a:cubicBezTo>
                    <a:pt x="452120" y="579120"/>
                    <a:pt x="457200" y="572770"/>
                    <a:pt x="463550" y="570230"/>
                  </a:cubicBezTo>
                  <a:cubicBezTo>
                    <a:pt x="471170" y="567690"/>
                    <a:pt x="486410" y="571500"/>
                    <a:pt x="491490" y="576580"/>
                  </a:cubicBezTo>
                  <a:cubicBezTo>
                    <a:pt x="496570" y="581660"/>
                    <a:pt x="497840" y="590550"/>
                    <a:pt x="497840" y="599440"/>
                  </a:cubicBezTo>
                  <a:cubicBezTo>
                    <a:pt x="495300" y="617220"/>
                    <a:pt x="468630" y="646430"/>
                    <a:pt x="459740" y="671830"/>
                  </a:cubicBezTo>
                  <a:cubicBezTo>
                    <a:pt x="450850" y="699770"/>
                    <a:pt x="457200" y="735330"/>
                    <a:pt x="448310" y="760730"/>
                  </a:cubicBezTo>
                  <a:cubicBezTo>
                    <a:pt x="439420" y="782320"/>
                    <a:pt x="420370" y="793750"/>
                    <a:pt x="410210" y="816610"/>
                  </a:cubicBezTo>
                  <a:cubicBezTo>
                    <a:pt x="396240" y="848360"/>
                    <a:pt x="393700" y="915670"/>
                    <a:pt x="379730" y="934720"/>
                  </a:cubicBezTo>
                  <a:cubicBezTo>
                    <a:pt x="373380" y="942340"/>
                    <a:pt x="367030" y="946150"/>
                    <a:pt x="359410" y="946150"/>
                  </a:cubicBezTo>
                  <a:cubicBezTo>
                    <a:pt x="353060" y="947420"/>
                    <a:pt x="342900" y="943610"/>
                    <a:pt x="337820" y="937260"/>
                  </a:cubicBezTo>
                  <a:cubicBezTo>
                    <a:pt x="330200" y="927100"/>
                    <a:pt x="325120" y="902970"/>
                    <a:pt x="327660" y="882650"/>
                  </a:cubicBezTo>
                  <a:cubicBezTo>
                    <a:pt x="331470" y="853440"/>
                    <a:pt x="365760" y="815340"/>
                    <a:pt x="373380" y="784860"/>
                  </a:cubicBezTo>
                  <a:cubicBezTo>
                    <a:pt x="378460" y="759460"/>
                    <a:pt x="367030" y="734060"/>
                    <a:pt x="375920" y="713740"/>
                  </a:cubicBezTo>
                  <a:cubicBezTo>
                    <a:pt x="383540" y="693420"/>
                    <a:pt x="408940" y="684530"/>
                    <a:pt x="421640" y="660400"/>
                  </a:cubicBezTo>
                  <a:cubicBezTo>
                    <a:pt x="438150" y="624840"/>
                    <a:pt x="436880" y="549910"/>
                    <a:pt x="453390" y="513080"/>
                  </a:cubicBezTo>
                  <a:cubicBezTo>
                    <a:pt x="463550" y="487680"/>
                    <a:pt x="482600" y="477520"/>
                    <a:pt x="490220" y="455930"/>
                  </a:cubicBezTo>
                  <a:cubicBezTo>
                    <a:pt x="497840" y="431800"/>
                    <a:pt x="499110" y="397510"/>
                    <a:pt x="496570" y="374650"/>
                  </a:cubicBezTo>
                  <a:cubicBezTo>
                    <a:pt x="495300" y="359410"/>
                    <a:pt x="481330" y="345440"/>
                    <a:pt x="483870" y="335280"/>
                  </a:cubicBezTo>
                  <a:cubicBezTo>
                    <a:pt x="487680" y="326390"/>
                    <a:pt x="504190" y="314960"/>
                    <a:pt x="511810" y="316230"/>
                  </a:cubicBezTo>
                  <a:cubicBezTo>
                    <a:pt x="520700" y="317500"/>
                    <a:pt x="533400" y="332740"/>
                    <a:pt x="534670" y="341630"/>
                  </a:cubicBezTo>
                  <a:cubicBezTo>
                    <a:pt x="534670" y="349250"/>
                    <a:pt x="527050" y="360680"/>
                    <a:pt x="520700" y="367030"/>
                  </a:cubicBezTo>
                  <a:cubicBezTo>
                    <a:pt x="513080" y="373380"/>
                    <a:pt x="502920" y="377190"/>
                    <a:pt x="492760" y="379730"/>
                  </a:cubicBezTo>
                  <a:cubicBezTo>
                    <a:pt x="480060" y="382270"/>
                    <a:pt x="463550" y="374650"/>
                    <a:pt x="452120" y="378460"/>
                  </a:cubicBezTo>
                  <a:cubicBezTo>
                    <a:pt x="440690" y="382270"/>
                    <a:pt x="435610" y="397510"/>
                    <a:pt x="422910" y="401320"/>
                  </a:cubicBezTo>
                  <a:cubicBezTo>
                    <a:pt x="406400" y="407670"/>
                    <a:pt x="370840" y="387350"/>
                    <a:pt x="355600" y="402590"/>
                  </a:cubicBezTo>
                  <a:cubicBezTo>
                    <a:pt x="325120" y="434340"/>
                    <a:pt x="346710" y="617220"/>
                    <a:pt x="354330" y="676910"/>
                  </a:cubicBezTo>
                  <a:cubicBezTo>
                    <a:pt x="358140" y="708660"/>
                    <a:pt x="369570" y="721360"/>
                    <a:pt x="373380" y="745490"/>
                  </a:cubicBezTo>
                  <a:cubicBezTo>
                    <a:pt x="377190" y="774700"/>
                    <a:pt x="361950" y="831850"/>
                    <a:pt x="374650" y="840740"/>
                  </a:cubicBezTo>
                  <a:cubicBezTo>
                    <a:pt x="384810" y="847090"/>
                    <a:pt x="407670" y="835660"/>
                    <a:pt x="426720" y="821690"/>
                  </a:cubicBezTo>
                  <a:cubicBezTo>
                    <a:pt x="464820" y="793750"/>
                    <a:pt x="527050" y="707390"/>
                    <a:pt x="560070" y="647700"/>
                  </a:cubicBezTo>
                  <a:cubicBezTo>
                    <a:pt x="589280" y="595630"/>
                    <a:pt x="596900" y="532130"/>
                    <a:pt x="621030" y="487680"/>
                  </a:cubicBezTo>
                  <a:cubicBezTo>
                    <a:pt x="640080" y="450850"/>
                    <a:pt x="687070" y="415290"/>
                    <a:pt x="689610" y="394970"/>
                  </a:cubicBezTo>
                  <a:cubicBezTo>
                    <a:pt x="689610" y="384810"/>
                    <a:pt x="678180" y="378460"/>
                    <a:pt x="679450" y="373380"/>
                  </a:cubicBezTo>
                  <a:cubicBezTo>
                    <a:pt x="681990" y="367030"/>
                    <a:pt x="699770" y="361950"/>
                    <a:pt x="707390" y="363220"/>
                  </a:cubicBezTo>
                  <a:cubicBezTo>
                    <a:pt x="713740" y="364490"/>
                    <a:pt x="722630" y="369570"/>
                    <a:pt x="723900" y="379730"/>
                  </a:cubicBezTo>
                  <a:cubicBezTo>
                    <a:pt x="728980" y="405130"/>
                    <a:pt x="652780" y="488950"/>
                    <a:pt x="632460" y="544830"/>
                  </a:cubicBezTo>
                  <a:cubicBezTo>
                    <a:pt x="613410" y="594360"/>
                    <a:pt x="618490" y="643890"/>
                    <a:pt x="600710" y="694690"/>
                  </a:cubicBezTo>
                  <a:cubicBezTo>
                    <a:pt x="582930" y="749300"/>
                    <a:pt x="544830" y="805180"/>
                    <a:pt x="523240" y="858520"/>
                  </a:cubicBezTo>
                  <a:cubicBezTo>
                    <a:pt x="505460" y="905510"/>
                    <a:pt x="499110" y="961390"/>
                    <a:pt x="480060" y="994410"/>
                  </a:cubicBezTo>
                  <a:cubicBezTo>
                    <a:pt x="466090" y="1018540"/>
                    <a:pt x="440690" y="1027430"/>
                    <a:pt x="431800" y="1047750"/>
                  </a:cubicBezTo>
                  <a:cubicBezTo>
                    <a:pt x="422910" y="1065530"/>
                    <a:pt x="431800" y="1096010"/>
                    <a:pt x="422910" y="1107440"/>
                  </a:cubicBezTo>
                  <a:cubicBezTo>
                    <a:pt x="416560" y="1115060"/>
                    <a:pt x="402590" y="1118870"/>
                    <a:pt x="396240" y="1116330"/>
                  </a:cubicBezTo>
                  <a:cubicBezTo>
                    <a:pt x="387350" y="1112520"/>
                    <a:pt x="378460" y="1099820"/>
                    <a:pt x="378460" y="1087120"/>
                  </a:cubicBezTo>
                  <a:cubicBezTo>
                    <a:pt x="377190" y="1059180"/>
                    <a:pt x="440690" y="996950"/>
                    <a:pt x="458470" y="951230"/>
                  </a:cubicBezTo>
                  <a:cubicBezTo>
                    <a:pt x="473710" y="910590"/>
                    <a:pt x="471170" y="871220"/>
                    <a:pt x="485140" y="829310"/>
                  </a:cubicBezTo>
                  <a:cubicBezTo>
                    <a:pt x="501650" y="781050"/>
                    <a:pt x="537210" y="736600"/>
                    <a:pt x="554990" y="680720"/>
                  </a:cubicBezTo>
                  <a:cubicBezTo>
                    <a:pt x="575310" y="618490"/>
                    <a:pt x="575310" y="523240"/>
                    <a:pt x="594360" y="471170"/>
                  </a:cubicBezTo>
                  <a:cubicBezTo>
                    <a:pt x="607060" y="438150"/>
                    <a:pt x="632460" y="420370"/>
                    <a:pt x="640080" y="394970"/>
                  </a:cubicBezTo>
                  <a:cubicBezTo>
                    <a:pt x="647700" y="372110"/>
                    <a:pt x="638810" y="346710"/>
                    <a:pt x="645160" y="323850"/>
                  </a:cubicBezTo>
                  <a:cubicBezTo>
                    <a:pt x="650240" y="300990"/>
                    <a:pt x="660400" y="269240"/>
                    <a:pt x="673100" y="259080"/>
                  </a:cubicBezTo>
                  <a:cubicBezTo>
                    <a:pt x="679450" y="252730"/>
                    <a:pt x="688340" y="251460"/>
                    <a:pt x="694690" y="252730"/>
                  </a:cubicBezTo>
                  <a:cubicBezTo>
                    <a:pt x="702310" y="254000"/>
                    <a:pt x="709930" y="259080"/>
                    <a:pt x="713740" y="266700"/>
                  </a:cubicBezTo>
                  <a:cubicBezTo>
                    <a:pt x="722630" y="284480"/>
                    <a:pt x="718820" y="320040"/>
                    <a:pt x="717550" y="360680"/>
                  </a:cubicBezTo>
                  <a:cubicBezTo>
                    <a:pt x="715010" y="440690"/>
                    <a:pt x="680720" y="612140"/>
                    <a:pt x="673100" y="713740"/>
                  </a:cubicBezTo>
                  <a:cubicBezTo>
                    <a:pt x="668020" y="787400"/>
                    <a:pt x="678180" y="873760"/>
                    <a:pt x="668020" y="909320"/>
                  </a:cubicBezTo>
                  <a:cubicBezTo>
                    <a:pt x="664210" y="924560"/>
                    <a:pt x="655320" y="923290"/>
                    <a:pt x="651510" y="938530"/>
                  </a:cubicBezTo>
                  <a:cubicBezTo>
                    <a:pt x="641350" y="972820"/>
                    <a:pt x="657860" y="1092200"/>
                    <a:pt x="641350" y="1122680"/>
                  </a:cubicBezTo>
                  <a:cubicBezTo>
                    <a:pt x="632460" y="1137920"/>
                    <a:pt x="618490" y="1145540"/>
                    <a:pt x="607060" y="1146810"/>
                  </a:cubicBezTo>
                  <a:cubicBezTo>
                    <a:pt x="595630" y="1149350"/>
                    <a:pt x="581660" y="1143000"/>
                    <a:pt x="572770" y="1136650"/>
                  </a:cubicBezTo>
                  <a:cubicBezTo>
                    <a:pt x="563880" y="1129030"/>
                    <a:pt x="560070" y="1123950"/>
                    <a:pt x="554990" y="1108710"/>
                  </a:cubicBezTo>
                  <a:cubicBezTo>
                    <a:pt x="528320" y="1036320"/>
                    <a:pt x="505460" y="640080"/>
                    <a:pt x="477520" y="486410"/>
                  </a:cubicBezTo>
                  <a:cubicBezTo>
                    <a:pt x="462280" y="394970"/>
                    <a:pt x="445770" y="326390"/>
                    <a:pt x="426720" y="267970"/>
                  </a:cubicBezTo>
                  <a:cubicBezTo>
                    <a:pt x="414020" y="227330"/>
                    <a:pt x="392430" y="204470"/>
                    <a:pt x="383540" y="167640"/>
                  </a:cubicBezTo>
                  <a:cubicBezTo>
                    <a:pt x="375920" y="129540"/>
                    <a:pt x="389890" y="67310"/>
                    <a:pt x="381000" y="44450"/>
                  </a:cubicBezTo>
                  <a:cubicBezTo>
                    <a:pt x="375920" y="34290"/>
                    <a:pt x="363220" y="33020"/>
                    <a:pt x="361950" y="26670"/>
                  </a:cubicBezTo>
                  <a:cubicBezTo>
                    <a:pt x="361950" y="19050"/>
                    <a:pt x="372110" y="6350"/>
                    <a:pt x="378460" y="2540"/>
                  </a:cubicBezTo>
                  <a:cubicBezTo>
                    <a:pt x="384810" y="0"/>
                    <a:pt x="396240" y="1270"/>
                    <a:pt x="402590" y="5080"/>
                  </a:cubicBezTo>
                  <a:cubicBezTo>
                    <a:pt x="407670" y="8890"/>
                    <a:pt x="410210" y="15240"/>
                    <a:pt x="412750" y="26670"/>
                  </a:cubicBezTo>
                  <a:cubicBezTo>
                    <a:pt x="421640" y="64770"/>
                    <a:pt x="412750" y="232410"/>
                    <a:pt x="402590" y="290830"/>
                  </a:cubicBezTo>
                  <a:cubicBezTo>
                    <a:pt x="397510" y="321310"/>
                    <a:pt x="387350" y="328930"/>
                    <a:pt x="382270" y="356870"/>
                  </a:cubicBezTo>
                  <a:cubicBezTo>
                    <a:pt x="374650" y="410210"/>
                    <a:pt x="387350" y="514350"/>
                    <a:pt x="378460" y="582930"/>
                  </a:cubicBezTo>
                  <a:cubicBezTo>
                    <a:pt x="370840" y="640080"/>
                    <a:pt x="345440" y="688340"/>
                    <a:pt x="337820" y="740410"/>
                  </a:cubicBezTo>
                  <a:cubicBezTo>
                    <a:pt x="330200" y="787400"/>
                    <a:pt x="342900" y="854710"/>
                    <a:pt x="328930" y="878840"/>
                  </a:cubicBezTo>
                  <a:cubicBezTo>
                    <a:pt x="322580" y="891540"/>
                    <a:pt x="309880" y="899160"/>
                    <a:pt x="302260" y="897890"/>
                  </a:cubicBezTo>
                  <a:cubicBezTo>
                    <a:pt x="293370" y="896620"/>
                    <a:pt x="281940" y="885190"/>
                    <a:pt x="279400" y="872490"/>
                  </a:cubicBezTo>
                  <a:cubicBezTo>
                    <a:pt x="274320" y="847090"/>
                    <a:pt x="302260" y="782320"/>
                    <a:pt x="318770" y="745490"/>
                  </a:cubicBezTo>
                  <a:cubicBezTo>
                    <a:pt x="331470" y="713740"/>
                    <a:pt x="354330" y="687070"/>
                    <a:pt x="363220" y="660400"/>
                  </a:cubicBezTo>
                  <a:cubicBezTo>
                    <a:pt x="370840" y="637540"/>
                    <a:pt x="367030" y="614680"/>
                    <a:pt x="374650" y="594360"/>
                  </a:cubicBezTo>
                  <a:cubicBezTo>
                    <a:pt x="381000" y="576580"/>
                    <a:pt x="398780" y="565150"/>
                    <a:pt x="407670" y="543560"/>
                  </a:cubicBezTo>
                  <a:cubicBezTo>
                    <a:pt x="419100" y="514350"/>
                    <a:pt x="415290" y="471170"/>
                    <a:pt x="424180" y="433070"/>
                  </a:cubicBezTo>
                  <a:cubicBezTo>
                    <a:pt x="434340" y="389890"/>
                    <a:pt x="454660" y="325120"/>
                    <a:pt x="471170" y="300990"/>
                  </a:cubicBezTo>
                  <a:cubicBezTo>
                    <a:pt x="477520" y="288290"/>
                    <a:pt x="487680" y="288290"/>
                    <a:pt x="492760" y="276860"/>
                  </a:cubicBezTo>
                  <a:cubicBezTo>
                    <a:pt x="500380" y="261620"/>
                    <a:pt x="505460" y="229870"/>
                    <a:pt x="501650" y="214630"/>
                  </a:cubicBezTo>
                  <a:cubicBezTo>
                    <a:pt x="499110" y="203200"/>
                    <a:pt x="483870" y="196850"/>
                    <a:pt x="483870" y="189230"/>
                  </a:cubicBezTo>
                  <a:cubicBezTo>
                    <a:pt x="485140" y="181610"/>
                    <a:pt x="497840" y="171450"/>
                    <a:pt x="506730" y="170180"/>
                  </a:cubicBezTo>
                  <a:cubicBezTo>
                    <a:pt x="514350" y="170180"/>
                    <a:pt x="528320" y="176530"/>
                    <a:pt x="532130" y="184150"/>
                  </a:cubicBezTo>
                  <a:cubicBezTo>
                    <a:pt x="535940" y="195580"/>
                    <a:pt x="525780" y="218440"/>
                    <a:pt x="519430" y="234950"/>
                  </a:cubicBezTo>
                  <a:cubicBezTo>
                    <a:pt x="513080" y="252730"/>
                    <a:pt x="502920" y="274320"/>
                    <a:pt x="491490" y="284480"/>
                  </a:cubicBezTo>
                  <a:cubicBezTo>
                    <a:pt x="481330" y="293370"/>
                    <a:pt x="464820" y="292100"/>
                    <a:pt x="457200" y="300990"/>
                  </a:cubicBezTo>
                  <a:cubicBezTo>
                    <a:pt x="450850" y="311150"/>
                    <a:pt x="458470" y="328930"/>
                    <a:pt x="452120" y="344170"/>
                  </a:cubicBezTo>
                  <a:cubicBezTo>
                    <a:pt x="441960" y="369570"/>
                    <a:pt x="406400" y="400050"/>
                    <a:pt x="388620" y="429260"/>
                  </a:cubicBezTo>
                  <a:cubicBezTo>
                    <a:pt x="372110" y="458470"/>
                    <a:pt x="368300" y="495300"/>
                    <a:pt x="351790" y="521970"/>
                  </a:cubicBezTo>
                  <a:cubicBezTo>
                    <a:pt x="336550" y="546100"/>
                    <a:pt x="313690" y="581660"/>
                    <a:pt x="295910" y="586740"/>
                  </a:cubicBezTo>
                  <a:cubicBezTo>
                    <a:pt x="285750" y="589280"/>
                    <a:pt x="267970" y="584200"/>
                    <a:pt x="264160" y="576580"/>
                  </a:cubicBezTo>
                  <a:cubicBezTo>
                    <a:pt x="260350" y="568960"/>
                    <a:pt x="270510" y="541020"/>
                    <a:pt x="275590" y="539750"/>
                  </a:cubicBezTo>
                  <a:cubicBezTo>
                    <a:pt x="280670" y="539750"/>
                    <a:pt x="297180" y="575310"/>
                    <a:pt x="293370" y="579120"/>
                  </a:cubicBezTo>
                  <a:cubicBezTo>
                    <a:pt x="290830" y="584200"/>
                    <a:pt x="270510" y="580390"/>
                    <a:pt x="265430" y="574040"/>
                  </a:cubicBezTo>
                  <a:cubicBezTo>
                    <a:pt x="259080" y="570230"/>
                    <a:pt x="255270" y="561340"/>
                    <a:pt x="257810" y="552450"/>
                  </a:cubicBezTo>
                  <a:cubicBezTo>
                    <a:pt x="262890" y="534670"/>
                    <a:pt x="304800" y="497840"/>
                    <a:pt x="328930" y="486410"/>
                  </a:cubicBezTo>
                  <a:cubicBezTo>
                    <a:pt x="349250" y="478790"/>
                    <a:pt x="372110" y="476250"/>
                    <a:pt x="393700" y="483870"/>
                  </a:cubicBezTo>
                  <a:cubicBezTo>
                    <a:pt x="419100" y="492760"/>
                    <a:pt x="454660" y="524510"/>
                    <a:pt x="468630" y="553720"/>
                  </a:cubicBezTo>
                  <a:cubicBezTo>
                    <a:pt x="482600" y="585470"/>
                    <a:pt x="462280" y="648970"/>
                    <a:pt x="471170" y="670560"/>
                  </a:cubicBezTo>
                  <a:cubicBezTo>
                    <a:pt x="476250" y="680720"/>
                    <a:pt x="488950" y="681990"/>
                    <a:pt x="488950" y="689610"/>
                  </a:cubicBezTo>
                  <a:cubicBezTo>
                    <a:pt x="490220" y="695960"/>
                    <a:pt x="480060" y="709930"/>
                    <a:pt x="473710" y="713740"/>
                  </a:cubicBezTo>
                  <a:cubicBezTo>
                    <a:pt x="467360" y="716280"/>
                    <a:pt x="455930" y="713740"/>
                    <a:pt x="449580" y="709930"/>
                  </a:cubicBezTo>
                  <a:cubicBezTo>
                    <a:pt x="444500" y="706120"/>
                    <a:pt x="439420" y="699770"/>
                    <a:pt x="438150" y="689610"/>
                  </a:cubicBezTo>
                  <a:cubicBezTo>
                    <a:pt x="438150" y="666750"/>
                    <a:pt x="482600" y="605790"/>
                    <a:pt x="492760" y="570230"/>
                  </a:cubicBezTo>
                  <a:cubicBezTo>
                    <a:pt x="499110" y="542290"/>
                    <a:pt x="491490" y="520700"/>
                    <a:pt x="499110" y="494030"/>
                  </a:cubicBezTo>
                  <a:cubicBezTo>
                    <a:pt x="509270" y="459740"/>
                    <a:pt x="535940" y="394970"/>
                    <a:pt x="557530" y="384810"/>
                  </a:cubicBezTo>
                  <a:cubicBezTo>
                    <a:pt x="568960" y="379730"/>
                    <a:pt x="588010" y="386080"/>
                    <a:pt x="593090" y="393700"/>
                  </a:cubicBezTo>
                  <a:cubicBezTo>
                    <a:pt x="598170" y="400050"/>
                    <a:pt x="595630" y="417830"/>
                    <a:pt x="589280" y="424180"/>
                  </a:cubicBezTo>
                  <a:cubicBezTo>
                    <a:pt x="584200" y="430530"/>
                    <a:pt x="566420" y="431800"/>
                    <a:pt x="558800" y="427990"/>
                  </a:cubicBezTo>
                  <a:cubicBezTo>
                    <a:pt x="552450" y="425450"/>
                    <a:pt x="546100" y="415290"/>
                    <a:pt x="546100" y="408940"/>
                  </a:cubicBezTo>
                  <a:cubicBezTo>
                    <a:pt x="546100" y="400050"/>
                    <a:pt x="554990" y="386080"/>
                    <a:pt x="562610" y="382270"/>
                  </a:cubicBezTo>
                  <a:cubicBezTo>
                    <a:pt x="568960" y="379730"/>
                    <a:pt x="580390" y="381000"/>
                    <a:pt x="585470" y="386080"/>
                  </a:cubicBezTo>
                  <a:cubicBezTo>
                    <a:pt x="591820" y="391160"/>
                    <a:pt x="595630" y="400050"/>
                    <a:pt x="595630" y="415290"/>
                  </a:cubicBezTo>
                  <a:cubicBezTo>
                    <a:pt x="594360" y="462280"/>
                    <a:pt x="515620" y="678180"/>
                    <a:pt x="482600" y="706120"/>
                  </a:cubicBezTo>
                  <a:cubicBezTo>
                    <a:pt x="473710" y="715010"/>
                    <a:pt x="463550" y="715010"/>
                    <a:pt x="454660" y="713740"/>
                  </a:cubicBezTo>
                  <a:cubicBezTo>
                    <a:pt x="445770" y="711200"/>
                    <a:pt x="434340" y="701040"/>
                    <a:pt x="429260" y="687070"/>
                  </a:cubicBezTo>
                  <a:cubicBezTo>
                    <a:pt x="417830" y="662940"/>
                    <a:pt x="438150" y="594360"/>
                    <a:pt x="424180" y="566420"/>
                  </a:cubicBezTo>
                  <a:cubicBezTo>
                    <a:pt x="414020" y="546100"/>
                    <a:pt x="391160" y="529590"/>
                    <a:pt x="375920" y="524510"/>
                  </a:cubicBezTo>
                  <a:cubicBezTo>
                    <a:pt x="364490" y="521970"/>
                    <a:pt x="350520" y="525780"/>
                    <a:pt x="342900" y="530860"/>
                  </a:cubicBezTo>
                  <a:cubicBezTo>
                    <a:pt x="336550" y="535940"/>
                    <a:pt x="339090" y="549910"/>
                    <a:pt x="331470" y="557530"/>
                  </a:cubicBezTo>
                  <a:cubicBezTo>
                    <a:pt x="322580" y="567690"/>
                    <a:pt x="299720" y="580390"/>
                    <a:pt x="287020" y="581660"/>
                  </a:cubicBezTo>
                  <a:cubicBezTo>
                    <a:pt x="279400" y="582930"/>
                    <a:pt x="270510" y="579120"/>
                    <a:pt x="265430" y="574040"/>
                  </a:cubicBezTo>
                  <a:cubicBezTo>
                    <a:pt x="260350" y="570230"/>
                    <a:pt x="256540" y="558800"/>
                    <a:pt x="257810" y="552450"/>
                  </a:cubicBezTo>
                  <a:cubicBezTo>
                    <a:pt x="259080" y="544830"/>
                    <a:pt x="267970" y="533400"/>
                    <a:pt x="271780" y="533400"/>
                  </a:cubicBezTo>
                  <a:cubicBezTo>
                    <a:pt x="280670" y="534670"/>
                    <a:pt x="300990" y="580390"/>
                    <a:pt x="295910" y="586740"/>
                  </a:cubicBezTo>
                  <a:cubicBezTo>
                    <a:pt x="293370" y="590550"/>
                    <a:pt x="273050" y="586740"/>
                    <a:pt x="267970" y="581660"/>
                  </a:cubicBezTo>
                  <a:cubicBezTo>
                    <a:pt x="262890" y="575310"/>
                    <a:pt x="260350" y="561340"/>
                    <a:pt x="262890" y="552450"/>
                  </a:cubicBezTo>
                  <a:cubicBezTo>
                    <a:pt x="265430" y="542290"/>
                    <a:pt x="280670" y="539750"/>
                    <a:pt x="289560" y="525780"/>
                  </a:cubicBezTo>
                  <a:cubicBezTo>
                    <a:pt x="308610" y="499110"/>
                    <a:pt x="328930" y="429260"/>
                    <a:pt x="350520" y="396240"/>
                  </a:cubicBezTo>
                  <a:cubicBezTo>
                    <a:pt x="367030" y="370840"/>
                    <a:pt x="392430" y="358140"/>
                    <a:pt x="402590" y="337820"/>
                  </a:cubicBezTo>
                  <a:cubicBezTo>
                    <a:pt x="411480" y="320040"/>
                    <a:pt x="405130" y="302260"/>
                    <a:pt x="414020" y="281940"/>
                  </a:cubicBezTo>
                  <a:cubicBezTo>
                    <a:pt x="427990" y="251460"/>
                    <a:pt x="468630" y="193040"/>
                    <a:pt x="490220" y="179070"/>
                  </a:cubicBezTo>
                  <a:cubicBezTo>
                    <a:pt x="500380" y="171450"/>
                    <a:pt x="509270" y="170180"/>
                    <a:pt x="518160" y="172720"/>
                  </a:cubicBezTo>
                  <a:cubicBezTo>
                    <a:pt x="528320" y="175260"/>
                    <a:pt x="538480" y="185420"/>
                    <a:pt x="543560" y="198120"/>
                  </a:cubicBezTo>
                  <a:cubicBezTo>
                    <a:pt x="551180" y="217170"/>
                    <a:pt x="548640" y="262890"/>
                    <a:pt x="541020" y="284480"/>
                  </a:cubicBezTo>
                  <a:cubicBezTo>
                    <a:pt x="535940" y="298450"/>
                    <a:pt x="524510" y="302260"/>
                    <a:pt x="516890" y="317500"/>
                  </a:cubicBezTo>
                  <a:cubicBezTo>
                    <a:pt x="501650" y="345440"/>
                    <a:pt x="483870" y="398780"/>
                    <a:pt x="472440" y="441960"/>
                  </a:cubicBezTo>
                  <a:cubicBezTo>
                    <a:pt x="461010" y="483870"/>
                    <a:pt x="462280" y="544830"/>
                    <a:pt x="449580" y="572770"/>
                  </a:cubicBezTo>
                  <a:cubicBezTo>
                    <a:pt x="441960" y="588010"/>
                    <a:pt x="433070" y="586740"/>
                    <a:pt x="422910" y="604520"/>
                  </a:cubicBezTo>
                  <a:cubicBezTo>
                    <a:pt x="401320" y="645160"/>
                    <a:pt x="372110" y="789940"/>
                    <a:pt x="349250" y="840740"/>
                  </a:cubicBezTo>
                  <a:cubicBezTo>
                    <a:pt x="336550" y="867410"/>
                    <a:pt x="326390" y="890270"/>
                    <a:pt x="313690" y="896620"/>
                  </a:cubicBezTo>
                  <a:cubicBezTo>
                    <a:pt x="306070" y="900430"/>
                    <a:pt x="295910" y="897890"/>
                    <a:pt x="290830" y="894080"/>
                  </a:cubicBezTo>
                  <a:cubicBezTo>
                    <a:pt x="284480" y="890270"/>
                    <a:pt x="281940" y="882650"/>
                    <a:pt x="279400" y="872490"/>
                  </a:cubicBezTo>
                  <a:cubicBezTo>
                    <a:pt x="274320" y="848360"/>
                    <a:pt x="278130" y="792480"/>
                    <a:pt x="284480" y="745490"/>
                  </a:cubicBezTo>
                  <a:cubicBezTo>
                    <a:pt x="292100" y="688340"/>
                    <a:pt x="320040" y="619760"/>
                    <a:pt x="327660" y="554990"/>
                  </a:cubicBezTo>
                  <a:cubicBezTo>
                    <a:pt x="336550" y="488950"/>
                    <a:pt x="323850" y="397510"/>
                    <a:pt x="332740" y="349250"/>
                  </a:cubicBezTo>
                  <a:cubicBezTo>
                    <a:pt x="336550" y="322580"/>
                    <a:pt x="347980" y="314960"/>
                    <a:pt x="353060" y="288290"/>
                  </a:cubicBezTo>
                  <a:cubicBezTo>
                    <a:pt x="360680" y="238760"/>
                    <a:pt x="346710" y="124460"/>
                    <a:pt x="353060" y="73660"/>
                  </a:cubicBezTo>
                  <a:cubicBezTo>
                    <a:pt x="356870" y="45720"/>
                    <a:pt x="356870" y="20320"/>
                    <a:pt x="368300" y="10160"/>
                  </a:cubicBezTo>
                  <a:cubicBezTo>
                    <a:pt x="377190" y="2540"/>
                    <a:pt x="392430" y="2540"/>
                    <a:pt x="402590" y="5080"/>
                  </a:cubicBezTo>
                  <a:cubicBezTo>
                    <a:pt x="411480" y="8890"/>
                    <a:pt x="417830" y="16510"/>
                    <a:pt x="422910" y="27940"/>
                  </a:cubicBezTo>
                  <a:cubicBezTo>
                    <a:pt x="435610" y="55880"/>
                    <a:pt x="426720" y="133350"/>
                    <a:pt x="438150" y="175260"/>
                  </a:cubicBezTo>
                  <a:cubicBezTo>
                    <a:pt x="447040" y="209550"/>
                    <a:pt x="464820" y="227330"/>
                    <a:pt x="477520" y="264160"/>
                  </a:cubicBezTo>
                  <a:cubicBezTo>
                    <a:pt x="496570" y="320040"/>
                    <a:pt x="513080" y="393700"/>
                    <a:pt x="528320" y="482600"/>
                  </a:cubicBezTo>
                  <a:cubicBezTo>
                    <a:pt x="553720" y="617220"/>
                    <a:pt x="590550" y="890270"/>
                    <a:pt x="598170" y="998220"/>
                  </a:cubicBezTo>
                  <a:cubicBezTo>
                    <a:pt x="600710" y="1047750"/>
                    <a:pt x="598170" y="1106170"/>
                    <a:pt x="598170" y="1106170"/>
                  </a:cubicBezTo>
                  <a:cubicBezTo>
                    <a:pt x="598170" y="1106170"/>
                    <a:pt x="593090" y="1009650"/>
                    <a:pt x="599440" y="971550"/>
                  </a:cubicBezTo>
                  <a:cubicBezTo>
                    <a:pt x="603250" y="944880"/>
                    <a:pt x="614680" y="932180"/>
                    <a:pt x="619760" y="902970"/>
                  </a:cubicBezTo>
                  <a:cubicBezTo>
                    <a:pt x="627380" y="854710"/>
                    <a:pt x="617220" y="759460"/>
                    <a:pt x="623570" y="707390"/>
                  </a:cubicBezTo>
                  <a:cubicBezTo>
                    <a:pt x="627380" y="670560"/>
                    <a:pt x="637540" y="655320"/>
                    <a:pt x="642620" y="614680"/>
                  </a:cubicBezTo>
                  <a:cubicBezTo>
                    <a:pt x="654050" y="535940"/>
                    <a:pt x="647700" y="309880"/>
                    <a:pt x="666750" y="269240"/>
                  </a:cubicBezTo>
                  <a:cubicBezTo>
                    <a:pt x="670560" y="259080"/>
                    <a:pt x="675640" y="255270"/>
                    <a:pt x="683260" y="252730"/>
                  </a:cubicBezTo>
                  <a:cubicBezTo>
                    <a:pt x="690880" y="251460"/>
                    <a:pt x="704850" y="255270"/>
                    <a:pt x="711200" y="261620"/>
                  </a:cubicBezTo>
                  <a:cubicBezTo>
                    <a:pt x="717550" y="270510"/>
                    <a:pt x="713740" y="289560"/>
                    <a:pt x="712470" y="307340"/>
                  </a:cubicBezTo>
                  <a:cubicBezTo>
                    <a:pt x="708660" y="334010"/>
                    <a:pt x="698500" y="382270"/>
                    <a:pt x="687070" y="403860"/>
                  </a:cubicBezTo>
                  <a:cubicBezTo>
                    <a:pt x="679450" y="419100"/>
                    <a:pt x="669290" y="417830"/>
                    <a:pt x="661670" y="434340"/>
                  </a:cubicBezTo>
                  <a:cubicBezTo>
                    <a:pt x="638810" y="478790"/>
                    <a:pt x="627380" y="626110"/>
                    <a:pt x="601980" y="701040"/>
                  </a:cubicBezTo>
                  <a:cubicBezTo>
                    <a:pt x="581660" y="756920"/>
                    <a:pt x="549910" y="796290"/>
                    <a:pt x="533400" y="844550"/>
                  </a:cubicBezTo>
                  <a:cubicBezTo>
                    <a:pt x="516890" y="889000"/>
                    <a:pt x="516890" y="935990"/>
                    <a:pt x="499110" y="979170"/>
                  </a:cubicBezTo>
                  <a:cubicBezTo>
                    <a:pt x="481330" y="1023620"/>
                    <a:pt x="443230" y="1089660"/>
                    <a:pt x="422910" y="1107440"/>
                  </a:cubicBezTo>
                  <a:cubicBezTo>
                    <a:pt x="415290" y="1113790"/>
                    <a:pt x="408940" y="1117600"/>
                    <a:pt x="401320" y="1117600"/>
                  </a:cubicBezTo>
                  <a:cubicBezTo>
                    <a:pt x="393700" y="1116330"/>
                    <a:pt x="382270" y="1108710"/>
                    <a:pt x="378460" y="1099820"/>
                  </a:cubicBezTo>
                  <a:cubicBezTo>
                    <a:pt x="373380" y="1085850"/>
                    <a:pt x="377190" y="1055370"/>
                    <a:pt x="384810" y="1036320"/>
                  </a:cubicBezTo>
                  <a:cubicBezTo>
                    <a:pt x="393700" y="1016000"/>
                    <a:pt x="417830" y="1007110"/>
                    <a:pt x="430530" y="982980"/>
                  </a:cubicBezTo>
                  <a:cubicBezTo>
                    <a:pt x="450850" y="946150"/>
                    <a:pt x="461010" y="877570"/>
                    <a:pt x="480060" y="831850"/>
                  </a:cubicBezTo>
                  <a:cubicBezTo>
                    <a:pt x="496570" y="793750"/>
                    <a:pt x="519430" y="769620"/>
                    <a:pt x="535940" y="727710"/>
                  </a:cubicBezTo>
                  <a:cubicBezTo>
                    <a:pt x="557530" y="670560"/>
                    <a:pt x="562610" y="577850"/>
                    <a:pt x="590550" y="515620"/>
                  </a:cubicBezTo>
                  <a:cubicBezTo>
                    <a:pt x="614680" y="459740"/>
                    <a:pt x="657860" y="384810"/>
                    <a:pt x="684530" y="368300"/>
                  </a:cubicBezTo>
                  <a:cubicBezTo>
                    <a:pt x="694690" y="361950"/>
                    <a:pt x="706120" y="361950"/>
                    <a:pt x="712470" y="365760"/>
                  </a:cubicBezTo>
                  <a:cubicBezTo>
                    <a:pt x="720090" y="369570"/>
                    <a:pt x="721360" y="397510"/>
                    <a:pt x="723900" y="397510"/>
                  </a:cubicBezTo>
                  <a:cubicBezTo>
                    <a:pt x="726440" y="397510"/>
                    <a:pt x="728980" y="382270"/>
                    <a:pt x="727710" y="382270"/>
                  </a:cubicBezTo>
                  <a:cubicBezTo>
                    <a:pt x="725170" y="381000"/>
                    <a:pt x="637540" y="628650"/>
                    <a:pt x="596900" y="681990"/>
                  </a:cubicBezTo>
                  <a:cubicBezTo>
                    <a:pt x="577850" y="708660"/>
                    <a:pt x="557530" y="707390"/>
                    <a:pt x="539750" y="728980"/>
                  </a:cubicBezTo>
                  <a:cubicBezTo>
                    <a:pt x="515620" y="758190"/>
                    <a:pt x="501650" y="822960"/>
                    <a:pt x="472440" y="849630"/>
                  </a:cubicBezTo>
                  <a:cubicBezTo>
                    <a:pt x="448310" y="871220"/>
                    <a:pt x="411480" y="889000"/>
                    <a:pt x="386080" y="887730"/>
                  </a:cubicBezTo>
                  <a:cubicBezTo>
                    <a:pt x="365760" y="886460"/>
                    <a:pt x="342900" y="875030"/>
                    <a:pt x="331470" y="857250"/>
                  </a:cubicBezTo>
                  <a:cubicBezTo>
                    <a:pt x="316230" y="831850"/>
                    <a:pt x="328930" y="767080"/>
                    <a:pt x="321310" y="739140"/>
                  </a:cubicBezTo>
                  <a:cubicBezTo>
                    <a:pt x="316230" y="723900"/>
                    <a:pt x="307340" y="722630"/>
                    <a:pt x="303530" y="703580"/>
                  </a:cubicBezTo>
                  <a:cubicBezTo>
                    <a:pt x="293370" y="651510"/>
                    <a:pt x="295910" y="425450"/>
                    <a:pt x="314960" y="382270"/>
                  </a:cubicBezTo>
                  <a:cubicBezTo>
                    <a:pt x="321310" y="369570"/>
                    <a:pt x="327660" y="365760"/>
                    <a:pt x="337820" y="360680"/>
                  </a:cubicBezTo>
                  <a:cubicBezTo>
                    <a:pt x="355600" y="353060"/>
                    <a:pt x="398780" y="363220"/>
                    <a:pt x="415290" y="355600"/>
                  </a:cubicBezTo>
                  <a:cubicBezTo>
                    <a:pt x="424180" y="350520"/>
                    <a:pt x="425450" y="339090"/>
                    <a:pt x="434340" y="336550"/>
                  </a:cubicBezTo>
                  <a:cubicBezTo>
                    <a:pt x="445770" y="332740"/>
                    <a:pt x="469900" y="345440"/>
                    <a:pt x="483870" y="341630"/>
                  </a:cubicBezTo>
                  <a:cubicBezTo>
                    <a:pt x="495300" y="337820"/>
                    <a:pt x="502920" y="316230"/>
                    <a:pt x="511810" y="316230"/>
                  </a:cubicBezTo>
                  <a:cubicBezTo>
                    <a:pt x="521970" y="316230"/>
                    <a:pt x="537210" y="331470"/>
                    <a:pt x="543560" y="342900"/>
                  </a:cubicBezTo>
                  <a:cubicBezTo>
                    <a:pt x="551180" y="358140"/>
                    <a:pt x="549910" y="375920"/>
                    <a:pt x="547370" y="401320"/>
                  </a:cubicBezTo>
                  <a:cubicBezTo>
                    <a:pt x="542290" y="448310"/>
                    <a:pt x="510540" y="551180"/>
                    <a:pt x="494030" y="600710"/>
                  </a:cubicBezTo>
                  <a:cubicBezTo>
                    <a:pt x="483870" y="631190"/>
                    <a:pt x="478790" y="652780"/>
                    <a:pt x="467360" y="673100"/>
                  </a:cubicBezTo>
                  <a:cubicBezTo>
                    <a:pt x="455930" y="690880"/>
                    <a:pt x="433070" y="701040"/>
                    <a:pt x="425450" y="718820"/>
                  </a:cubicBezTo>
                  <a:cubicBezTo>
                    <a:pt x="419100" y="735330"/>
                    <a:pt x="426720" y="754380"/>
                    <a:pt x="421640" y="774700"/>
                  </a:cubicBezTo>
                  <a:cubicBezTo>
                    <a:pt x="414020" y="801370"/>
                    <a:pt x="384810" y="831850"/>
                    <a:pt x="378460" y="861060"/>
                  </a:cubicBezTo>
                  <a:cubicBezTo>
                    <a:pt x="372110" y="885190"/>
                    <a:pt x="388620" y="920750"/>
                    <a:pt x="379730" y="934720"/>
                  </a:cubicBezTo>
                  <a:cubicBezTo>
                    <a:pt x="374650" y="942340"/>
                    <a:pt x="360680" y="947420"/>
                    <a:pt x="353060" y="946150"/>
                  </a:cubicBezTo>
                  <a:cubicBezTo>
                    <a:pt x="345440" y="944880"/>
                    <a:pt x="336550" y="937260"/>
                    <a:pt x="332740" y="925830"/>
                  </a:cubicBezTo>
                  <a:cubicBezTo>
                    <a:pt x="326390" y="905510"/>
                    <a:pt x="345440" y="859790"/>
                    <a:pt x="358140" y="817880"/>
                  </a:cubicBezTo>
                  <a:cubicBezTo>
                    <a:pt x="378460" y="754380"/>
                    <a:pt x="420370" y="610870"/>
                    <a:pt x="449580" y="581660"/>
                  </a:cubicBezTo>
                  <a:cubicBezTo>
                    <a:pt x="461010" y="571500"/>
                    <a:pt x="473710" y="567690"/>
                    <a:pt x="481330" y="570230"/>
                  </a:cubicBezTo>
                  <a:cubicBezTo>
                    <a:pt x="488950" y="572770"/>
                    <a:pt x="496570" y="582930"/>
                    <a:pt x="497840" y="594360"/>
                  </a:cubicBezTo>
                  <a:cubicBezTo>
                    <a:pt x="500380" y="610870"/>
                    <a:pt x="480060" y="641350"/>
                    <a:pt x="474980" y="668020"/>
                  </a:cubicBezTo>
                  <a:cubicBezTo>
                    <a:pt x="469900" y="699770"/>
                    <a:pt x="477520" y="737870"/>
                    <a:pt x="469900" y="770890"/>
                  </a:cubicBezTo>
                  <a:cubicBezTo>
                    <a:pt x="461010" y="802640"/>
                    <a:pt x="433070" y="835660"/>
                    <a:pt x="426720" y="862330"/>
                  </a:cubicBezTo>
                  <a:cubicBezTo>
                    <a:pt x="421640" y="880110"/>
                    <a:pt x="429260" y="892810"/>
                    <a:pt x="425450" y="909320"/>
                  </a:cubicBezTo>
                  <a:cubicBezTo>
                    <a:pt x="420370" y="927100"/>
                    <a:pt x="407670" y="952500"/>
                    <a:pt x="396240" y="962660"/>
                  </a:cubicBezTo>
                  <a:cubicBezTo>
                    <a:pt x="389890" y="969010"/>
                    <a:pt x="381000" y="972820"/>
                    <a:pt x="374650" y="970280"/>
                  </a:cubicBezTo>
                  <a:cubicBezTo>
                    <a:pt x="365760" y="969010"/>
                    <a:pt x="358140" y="960120"/>
                    <a:pt x="351790" y="946150"/>
                  </a:cubicBezTo>
                  <a:cubicBezTo>
                    <a:pt x="335280" y="900430"/>
                    <a:pt x="341630" y="694690"/>
                    <a:pt x="354330" y="626110"/>
                  </a:cubicBezTo>
                  <a:cubicBezTo>
                    <a:pt x="360680" y="590550"/>
                    <a:pt x="375920" y="576580"/>
                    <a:pt x="381000" y="549910"/>
                  </a:cubicBezTo>
                  <a:cubicBezTo>
                    <a:pt x="386080" y="520700"/>
                    <a:pt x="377190" y="483870"/>
                    <a:pt x="382270" y="454660"/>
                  </a:cubicBezTo>
                  <a:cubicBezTo>
                    <a:pt x="386080" y="430530"/>
                    <a:pt x="393700" y="408940"/>
                    <a:pt x="402590" y="388620"/>
                  </a:cubicBezTo>
                  <a:cubicBezTo>
                    <a:pt x="410210" y="368300"/>
                    <a:pt x="420370" y="342900"/>
                    <a:pt x="431800" y="332740"/>
                  </a:cubicBezTo>
                  <a:cubicBezTo>
                    <a:pt x="439420" y="327660"/>
                    <a:pt x="447040" y="325120"/>
                    <a:pt x="454660" y="326390"/>
                  </a:cubicBezTo>
                  <a:cubicBezTo>
                    <a:pt x="462280" y="327660"/>
                    <a:pt x="471170" y="337820"/>
                    <a:pt x="474980" y="346710"/>
                  </a:cubicBezTo>
                  <a:cubicBezTo>
                    <a:pt x="480060" y="360680"/>
                    <a:pt x="476250" y="383540"/>
                    <a:pt x="472440" y="402590"/>
                  </a:cubicBezTo>
                  <a:cubicBezTo>
                    <a:pt x="468630" y="421640"/>
                    <a:pt x="459740" y="445770"/>
                    <a:pt x="449580" y="458470"/>
                  </a:cubicBezTo>
                  <a:cubicBezTo>
                    <a:pt x="443230" y="467360"/>
                    <a:pt x="431800" y="466090"/>
                    <a:pt x="426720" y="476250"/>
                  </a:cubicBezTo>
                  <a:cubicBezTo>
                    <a:pt x="416560" y="495300"/>
                    <a:pt x="429260" y="539750"/>
                    <a:pt x="420370" y="576580"/>
                  </a:cubicBezTo>
                  <a:cubicBezTo>
                    <a:pt x="410210" y="628650"/>
                    <a:pt x="367030" y="694690"/>
                    <a:pt x="353060" y="755650"/>
                  </a:cubicBezTo>
                  <a:cubicBezTo>
                    <a:pt x="339090" y="815340"/>
                    <a:pt x="350520" y="891540"/>
                    <a:pt x="339090" y="941070"/>
                  </a:cubicBezTo>
                  <a:cubicBezTo>
                    <a:pt x="330200" y="975360"/>
                    <a:pt x="306070" y="1003300"/>
                    <a:pt x="303530" y="1024890"/>
                  </a:cubicBezTo>
                  <a:cubicBezTo>
                    <a:pt x="302260" y="1037590"/>
                    <a:pt x="311150" y="1049020"/>
                    <a:pt x="307340" y="1056640"/>
                  </a:cubicBezTo>
                  <a:cubicBezTo>
                    <a:pt x="302260" y="1062990"/>
                    <a:pt x="287020" y="1069340"/>
                    <a:pt x="279400" y="1066800"/>
                  </a:cubicBezTo>
                  <a:cubicBezTo>
                    <a:pt x="271780" y="1064260"/>
                    <a:pt x="261620" y="1051560"/>
                    <a:pt x="260350" y="1040130"/>
                  </a:cubicBezTo>
                  <a:cubicBezTo>
                    <a:pt x="257810" y="1017270"/>
                    <a:pt x="295910" y="977900"/>
                    <a:pt x="304800" y="942340"/>
                  </a:cubicBezTo>
                  <a:cubicBezTo>
                    <a:pt x="313690" y="904240"/>
                    <a:pt x="300990" y="863600"/>
                    <a:pt x="308610" y="817880"/>
                  </a:cubicBezTo>
                  <a:cubicBezTo>
                    <a:pt x="320040" y="758190"/>
                    <a:pt x="368300" y="666750"/>
                    <a:pt x="378460" y="612140"/>
                  </a:cubicBezTo>
                  <a:cubicBezTo>
                    <a:pt x="384810" y="577850"/>
                    <a:pt x="375920" y="560070"/>
                    <a:pt x="382270" y="525780"/>
                  </a:cubicBezTo>
                  <a:cubicBezTo>
                    <a:pt x="391160" y="468630"/>
                    <a:pt x="439420" y="368300"/>
                    <a:pt x="449580" y="303530"/>
                  </a:cubicBezTo>
                  <a:cubicBezTo>
                    <a:pt x="455930" y="256540"/>
                    <a:pt x="438150" y="198120"/>
                    <a:pt x="449580" y="176530"/>
                  </a:cubicBezTo>
                  <a:cubicBezTo>
                    <a:pt x="455930" y="163830"/>
                    <a:pt x="468630" y="156210"/>
                    <a:pt x="477520" y="156210"/>
                  </a:cubicBezTo>
                  <a:cubicBezTo>
                    <a:pt x="486410" y="157480"/>
                    <a:pt x="495300" y="168910"/>
                    <a:pt x="500380" y="181610"/>
                  </a:cubicBezTo>
                  <a:cubicBezTo>
                    <a:pt x="510540" y="213360"/>
                    <a:pt x="502920" y="300990"/>
                    <a:pt x="494030" y="359410"/>
                  </a:cubicBezTo>
                  <a:cubicBezTo>
                    <a:pt x="486410" y="417830"/>
                    <a:pt x="458470" y="473710"/>
                    <a:pt x="450850" y="532130"/>
                  </a:cubicBezTo>
                  <a:cubicBezTo>
                    <a:pt x="443230" y="591820"/>
                    <a:pt x="463550" y="689610"/>
                    <a:pt x="448310" y="715010"/>
                  </a:cubicBezTo>
                  <a:cubicBezTo>
                    <a:pt x="441960" y="725170"/>
                    <a:pt x="430530" y="728980"/>
                    <a:pt x="422910" y="728980"/>
                  </a:cubicBezTo>
                  <a:cubicBezTo>
                    <a:pt x="415290" y="727710"/>
                    <a:pt x="406400" y="721360"/>
                    <a:pt x="401320" y="709930"/>
                  </a:cubicBezTo>
                  <a:cubicBezTo>
                    <a:pt x="382270" y="668020"/>
                    <a:pt x="410210" y="457200"/>
                    <a:pt x="398780" y="391160"/>
                  </a:cubicBezTo>
                  <a:cubicBezTo>
                    <a:pt x="393700" y="360680"/>
                    <a:pt x="378460" y="345440"/>
                    <a:pt x="377190" y="325120"/>
                  </a:cubicBezTo>
                  <a:cubicBezTo>
                    <a:pt x="374650" y="309880"/>
                    <a:pt x="374650" y="288290"/>
                    <a:pt x="382270" y="281940"/>
                  </a:cubicBezTo>
                  <a:cubicBezTo>
                    <a:pt x="389890" y="276860"/>
                    <a:pt x="414020" y="279400"/>
                    <a:pt x="420370" y="287020"/>
                  </a:cubicBezTo>
                  <a:cubicBezTo>
                    <a:pt x="427990" y="294640"/>
                    <a:pt x="425450" y="318770"/>
                    <a:pt x="420370" y="331470"/>
                  </a:cubicBezTo>
                  <a:cubicBezTo>
                    <a:pt x="415290" y="344170"/>
                    <a:pt x="402590" y="347980"/>
                    <a:pt x="393700" y="361950"/>
                  </a:cubicBezTo>
                  <a:cubicBezTo>
                    <a:pt x="378460" y="387350"/>
                    <a:pt x="363220" y="453390"/>
                    <a:pt x="345440" y="478790"/>
                  </a:cubicBezTo>
                  <a:cubicBezTo>
                    <a:pt x="335280" y="494030"/>
                    <a:pt x="322580" y="497840"/>
                    <a:pt x="314960" y="511810"/>
                  </a:cubicBezTo>
                  <a:cubicBezTo>
                    <a:pt x="304800" y="528320"/>
                    <a:pt x="308610" y="551180"/>
                    <a:pt x="299720" y="576580"/>
                  </a:cubicBezTo>
                  <a:cubicBezTo>
                    <a:pt x="285750" y="614680"/>
                    <a:pt x="248920" y="666750"/>
                    <a:pt x="232410" y="717550"/>
                  </a:cubicBezTo>
                  <a:cubicBezTo>
                    <a:pt x="214630" y="772160"/>
                    <a:pt x="217170" y="876300"/>
                    <a:pt x="198120" y="894080"/>
                  </a:cubicBezTo>
                  <a:cubicBezTo>
                    <a:pt x="191770" y="900430"/>
                    <a:pt x="181610" y="899160"/>
                    <a:pt x="175260" y="896620"/>
                  </a:cubicBezTo>
                  <a:cubicBezTo>
                    <a:pt x="167640" y="894080"/>
                    <a:pt x="162560" y="886460"/>
                    <a:pt x="158750" y="872490"/>
                  </a:cubicBezTo>
                  <a:cubicBezTo>
                    <a:pt x="142240" y="821690"/>
                    <a:pt x="147320" y="574040"/>
                    <a:pt x="160020" y="480060"/>
                  </a:cubicBezTo>
                  <a:cubicBezTo>
                    <a:pt x="167640" y="426720"/>
                    <a:pt x="182880" y="379730"/>
                    <a:pt x="195580" y="358140"/>
                  </a:cubicBezTo>
                  <a:cubicBezTo>
                    <a:pt x="200660" y="347980"/>
                    <a:pt x="205740" y="342900"/>
                    <a:pt x="212090" y="340360"/>
                  </a:cubicBezTo>
                  <a:cubicBezTo>
                    <a:pt x="219710" y="339090"/>
                    <a:pt x="229870" y="342900"/>
                    <a:pt x="240030" y="349250"/>
                  </a:cubicBezTo>
                  <a:cubicBezTo>
                    <a:pt x="255270" y="360680"/>
                    <a:pt x="269240" y="401320"/>
                    <a:pt x="284480" y="415290"/>
                  </a:cubicBezTo>
                  <a:cubicBezTo>
                    <a:pt x="294640" y="424180"/>
                    <a:pt x="302260" y="420370"/>
                    <a:pt x="316230" y="430530"/>
                  </a:cubicBezTo>
                  <a:cubicBezTo>
                    <a:pt x="345440" y="450850"/>
                    <a:pt x="429260" y="525780"/>
                    <a:pt x="443230" y="561340"/>
                  </a:cubicBezTo>
                  <a:cubicBezTo>
                    <a:pt x="450850" y="577850"/>
                    <a:pt x="450850" y="599440"/>
                    <a:pt x="444500" y="605790"/>
                  </a:cubicBezTo>
                  <a:cubicBezTo>
                    <a:pt x="439420" y="610870"/>
                    <a:pt x="426720" y="610870"/>
                    <a:pt x="420370" y="607060"/>
                  </a:cubicBezTo>
                  <a:cubicBezTo>
                    <a:pt x="414020" y="603250"/>
                    <a:pt x="406400" y="591820"/>
                    <a:pt x="406400" y="581660"/>
                  </a:cubicBezTo>
                  <a:cubicBezTo>
                    <a:pt x="407670" y="563880"/>
                    <a:pt x="441960" y="534670"/>
                    <a:pt x="449580" y="509270"/>
                  </a:cubicBezTo>
                  <a:cubicBezTo>
                    <a:pt x="457200" y="485140"/>
                    <a:pt x="447040" y="461010"/>
                    <a:pt x="455930" y="433070"/>
                  </a:cubicBezTo>
                  <a:cubicBezTo>
                    <a:pt x="466090" y="393700"/>
                    <a:pt x="508000" y="346710"/>
                    <a:pt x="523240" y="299720"/>
                  </a:cubicBezTo>
                  <a:cubicBezTo>
                    <a:pt x="538480" y="252730"/>
                    <a:pt x="530860" y="176530"/>
                    <a:pt x="546100" y="151130"/>
                  </a:cubicBezTo>
                  <a:cubicBezTo>
                    <a:pt x="553720" y="139700"/>
                    <a:pt x="566420" y="132080"/>
                    <a:pt x="574040" y="132080"/>
                  </a:cubicBezTo>
                  <a:cubicBezTo>
                    <a:pt x="581660" y="133350"/>
                    <a:pt x="590550" y="140970"/>
                    <a:pt x="595630" y="152400"/>
                  </a:cubicBezTo>
                  <a:cubicBezTo>
                    <a:pt x="607060" y="177800"/>
                    <a:pt x="599440" y="254000"/>
                    <a:pt x="594360" y="309880"/>
                  </a:cubicBezTo>
                  <a:cubicBezTo>
                    <a:pt x="590550" y="373380"/>
                    <a:pt x="582930" y="458470"/>
                    <a:pt x="566420" y="511810"/>
                  </a:cubicBezTo>
                  <a:cubicBezTo>
                    <a:pt x="554990" y="549910"/>
                    <a:pt x="539750" y="588010"/>
                    <a:pt x="520700" y="604520"/>
                  </a:cubicBezTo>
                  <a:cubicBezTo>
                    <a:pt x="509270" y="614680"/>
                    <a:pt x="499110" y="621030"/>
                    <a:pt x="483870" y="617220"/>
                  </a:cubicBezTo>
                  <a:cubicBezTo>
                    <a:pt x="452120" y="610870"/>
                    <a:pt x="392430" y="525780"/>
                    <a:pt x="351790" y="497840"/>
                  </a:cubicBezTo>
                  <a:cubicBezTo>
                    <a:pt x="323850" y="477520"/>
                    <a:pt x="289560" y="472440"/>
                    <a:pt x="273050" y="457200"/>
                  </a:cubicBezTo>
                  <a:cubicBezTo>
                    <a:pt x="261620" y="447040"/>
                    <a:pt x="260350" y="430530"/>
                    <a:pt x="251460" y="425450"/>
                  </a:cubicBezTo>
                  <a:cubicBezTo>
                    <a:pt x="243840" y="421640"/>
                    <a:pt x="237490" y="427990"/>
                    <a:pt x="224790" y="422910"/>
                  </a:cubicBezTo>
                  <a:cubicBezTo>
                    <a:pt x="189230" y="411480"/>
                    <a:pt x="49530" y="330200"/>
                    <a:pt x="35560" y="299720"/>
                  </a:cubicBezTo>
                  <a:cubicBezTo>
                    <a:pt x="31750" y="288290"/>
                    <a:pt x="35560" y="271780"/>
                    <a:pt x="40640" y="270510"/>
                  </a:cubicBezTo>
                  <a:cubicBezTo>
                    <a:pt x="45720" y="269240"/>
                    <a:pt x="53340" y="287020"/>
                    <a:pt x="64770" y="294640"/>
                  </a:cubicBezTo>
                  <a:cubicBezTo>
                    <a:pt x="81280" y="304800"/>
                    <a:pt x="114300" y="304800"/>
                    <a:pt x="137160" y="317500"/>
                  </a:cubicBezTo>
                  <a:cubicBezTo>
                    <a:pt x="163830" y="334010"/>
                    <a:pt x="182880" y="372110"/>
                    <a:pt x="212090" y="389890"/>
                  </a:cubicBezTo>
                  <a:cubicBezTo>
                    <a:pt x="242570" y="407670"/>
                    <a:pt x="289560" y="411480"/>
                    <a:pt x="313690" y="425450"/>
                  </a:cubicBezTo>
                  <a:cubicBezTo>
                    <a:pt x="330200" y="434340"/>
                    <a:pt x="332740" y="448310"/>
                    <a:pt x="347980" y="453390"/>
                  </a:cubicBezTo>
                  <a:cubicBezTo>
                    <a:pt x="369570" y="461010"/>
                    <a:pt x="415290" y="462280"/>
                    <a:pt x="436880" y="452120"/>
                  </a:cubicBezTo>
                  <a:cubicBezTo>
                    <a:pt x="454660" y="444500"/>
                    <a:pt x="466090" y="426720"/>
                    <a:pt x="476250" y="410210"/>
                  </a:cubicBezTo>
                  <a:cubicBezTo>
                    <a:pt x="486410" y="392430"/>
                    <a:pt x="485140" y="368300"/>
                    <a:pt x="496570" y="351790"/>
                  </a:cubicBezTo>
                  <a:cubicBezTo>
                    <a:pt x="510540" y="331470"/>
                    <a:pt x="541020" y="303530"/>
                    <a:pt x="558800" y="302260"/>
                  </a:cubicBezTo>
                  <a:cubicBezTo>
                    <a:pt x="571500" y="300990"/>
                    <a:pt x="593090" y="318770"/>
                    <a:pt x="591820" y="321310"/>
                  </a:cubicBezTo>
                  <a:cubicBezTo>
                    <a:pt x="590550" y="325120"/>
                    <a:pt x="539750" y="322580"/>
                    <a:pt x="534670" y="316230"/>
                  </a:cubicBezTo>
                  <a:cubicBezTo>
                    <a:pt x="533400" y="312420"/>
                    <a:pt x="535940" y="307340"/>
                    <a:pt x="538480" y="303530"/>
                  </a:cubicBezTo>
                  <a:cubicBezTo>
                    <a:pt x="542290" y="299720"/>
                    <a:pt x="552450" y="292100"/>
                    <a:pt x="558800" y="292100"/>
                  </a:cubicBezTo>
                  <a:cubicBezTo>
                    <a:pt x="566420" y="292100"/>
                    <a:pt x="580390" y="297180"/>
                    <a:pt x="584200" y="306070"/>
                  </a:cubicBezTo>
                  <a:cubicBezTo>
                    <a:pt x="590550" y="321310"/>
                    <a:pt x="577850" y="356870"/>
                    <a:pt x="565150" y="382270"/>
                  </a:cubicBezTo>
                  <a:cubicBezTo>
                    <a:pt x="551180" y="414020"/>
                    <a:pt x="521970" y="433070"/>
                    <a:pt x="496570" y="476250"/>
                  </a:cubicBezTo>
                  <a:cubicBezTo>
                    <a:pt x="449580" y="557530"/>
                    <a:pt x="383540" y="754380"/>
                    <a:pt x="331470" y="853440"/>
                  </a:cubicBezTo>
                  <a:cubicBezTo>
                    <a:pt x="295910" y="920750"/>
                    <a:pt x="254000" y="999490"/>
                    <a:pt x="229870" y="1017270"/>
                  </a:cubicBezTo>
                  <a:cubicBezTo>
                    <a:pt x="220980" y="1023620"/>
                    <a:pt x="212090" y="1024890"/>
                    <a:pt x="205740" y="1022350"/>
                  </a:cubicBezTo>
                  <a:cubicBezTo>
                    <a:pt x="198120" y="1018540"/>
                    <a:pt x="187960" y="1003300"/>
                    <a:pt x="187960" y="993140"/>
                  </a:cubicBezTo>
                  <a:cubicBezTo>
                    <a:pt x="187960" y="981710"/>
                    <a:pt x="207010" y="971550"/>
                    <a:pt x="213360" y="956310"/>
                  </a:cubicBezTo>
                  <a:cubicBezTo>
                    <a:pt x="224790" y="933450"/>
                    <a:pt x="226060" y="895350"/>
                    <a:pt x="237490" y="868680"/>
                  </a:cubicBezTo>
                  <a:cubicBezTo>
                    <a:pt x="250190" y="840740"/>
                    <a:pt x="271780" y="822960"/>
                    <a:pt x="284480" y="793750"/>
                  </a:cubicBezTo>
                  <a:cubicBezTo>
                    <a:pt x="302260" y="756920"/>
                    <a:pt x="309880" y="690880"/>
                    <a:pt x="327660" y="664210"/>
                  </a:cubicBezTo>
                  <a:cubicBezTo>
                    <a:pt x="339090" y="647700"/>
                    <a:pt x="356870" y="647700"/>
                    <a:pt x="367030" y="635000"/>
                  </a:cubicBezTo>
                  <a:cubicBezTo>
                    <a:pt x="377190" y="619760"/>
                    <a:pt x="372110" y="594360"/>
                    <a:pt x="386080" y="576580"/>
                  </a:cubicBezTo>
                  <a:cubicBezTo>
                    <a:pt x="408940" y="547370"/>
                    <a:pt x="487680" y="518160"/>
                    <a:pt x="511810" y="494030"/>
                  </a:cubicBezTo>
                  <a:cubicBezTo>
                    <a:pt x="525780" y="480060"/>
                    <a:pt x="527050" y="459740"/>
                    <a:pt x="537210" y="455930"/>
                  </a:cubicBezTo>
                  <a:cubicBezTo>
                    <a:pt x="546100" y="452120"/>
                    <a:pt x="560070" y="455930"/>
                    <a:pt x="566420" y="462280"/>
                  </a:cubicBezTo>
                  <a:cubicBezTo>
                    <a:pt x="571500" y="467360"/>
                    <a:pt x="570230" y="490220"/>
                    <a:pt x="570230" y="490220"/>
                  </a:cubicBezTo>
                </a:path>
              </a:pathLst>
            </a:custGeom>
            <a:solidFill>
              <a:srgbClr val="304755"/>
            </a:solidFill>
            <a:ln cap="sq">
              <a:noFill/>
              <a:prstDash val="solid"/>
              <a:miter/>
            </a:ln>
          </p:spPr>
        </p:sp>
      </p:grpSp>
      <p:grpSp>
        <p:nvGrpSpPr>
          <p:cNvPr id="20" name="Group 20"/>
          <p:cNvGrpSpPr/>
          <p:nvPr/>
        </p:nvGrpSpPr>
        <p:grpSpPr>
          <a:xfrm>
            <a:off x="10560368" y="2478405"/>
            <a:ext cx="438150" cy="1040130"/>
            <a:chOff x="0" y="0"/>
            <a:chExt cx="584200" cy="1386840"/>
          </a:xfrm>
        </p:grpSpPr>
        <p:sp>
          <p:nvSpPr>
            <p:cNvPr id="21" name="Freeform 21"/>
            <p:cNvSpPr/>
            <p:nvPr/>
          </p:nvSpPr>
          <p:spPr>
            <a:xfrm>
              <a:off x="46990" y="45720"/>
              <a:ext cx="488950" cy="1292860"/>
            </a:xfrm>
            <a:custGeom>
              <a:avLst/>
              <a:gdLst/>
              <a:ahLst/>
              <a:cxnLst/>
              <a:rect l="l" t="t" r="r" b="b"/>
              <a:pathLst>
                <a:path w="488950" h="1292860">
                  <a:moveTo>
                    <a:pt x="124460" y="556260"/>
                  </a:moveTo>
                  <a:cubicBezTo>
                    <a:pt x="132080" y="1184910"/>
                    <a:pt x="166370" y="791210"/>
                    <a:pt x="193040" y="685800"/>
                  </a:cubicBezTo>
                  <a:cubicBezTo>
                    <a:pt x="205740" y="635000"/>
                    <a:pt x="223520" y="612140"/>
                    <a:pt x="232410" y="575310"/>
                  </a:cubicBezTo>
                  <a:cubicBezTo>
                    <a:pt x="241300" y="539750"/>
                    <a:pt x="237490" y="490220"/>
                    <a:pt x="246380" y="468630"/>
                  </a:cubicBezTo>
                  <a:cubicBezTo>
                    <a:pt x="251460" y="458470"/>
                    <a:pt x="261620" y="458470"/>
                    <a:pt x="265430" y="448310"/>
                  </a:cubicBezTo>
                  <a:cubicBezTo>
                    <a:pt x="274320" y="427990"/>
                    <a:pt x="259080" y="368300"/>
                    <a:pt x="267970" y="349250"/>
                  </a:cubicBezTo>
                  <a:cubicBezTo>
                    <a:pt x="273050" y="339090"/>
                    <a:pt x="281940" y="330200"/>
                    <a:pt x="290830" y="330200"/>
                  </a:cubicBezTo>
                  <a:cubicBezTo>
                    <a:pt x="298450" y="330200"/>
                    <a:pt x="317500" y="341630"/>
                    <a:pt x="317500" y="349250"/>
                  </a:cubicBezTo>
                  <a:cubicBezTo>
                    <a:pt x="318770" y="359410"/>
                    <a:pt x="295910" y="368300"/>
                    <a:pt x="285750" y="383540"/>
                  </a:cubicBezTo>
                  <a:cubicBezTo>
                    <a:pt x="273050" y="406400"/>
                    <a:pt x="267970" y="452120"/>
                    <a:pt x="252730" y="477520"/>
                  </a:cubicBezTo>
                  <a:cubicBezTo>
                    <a:pt x="238760" y="499110"/>
                    <a:pt x="217170" y="509270"/>
                    <a:pt x="204470" y="530860"/>
                  </a:cubicBezTo>
                  <a:cubicBezTo>
                    <a:pt x="191770" y="556260"/>
                    <a:pt x="191770" y="599440"/>
                    <a:pt x="180340" y="623570"/>
                  </a:cubicBezTo>
                  <a:cubicBezTo>
                    <a:pt x="172720" y="640080"/>
                    <a:pt x="158750" y="643890"/>
                    <a:pt x="152400" y="661670"/>
                  </a:cubicBezTo>
                  <a:cubicBezTo>
                    <a:pt x="142240" y="690880"/>
                    <a:pt x="156210" y="755650"/>
                    <a:pt x="144780" y="787400"/>
                  </a:cubicBezTo>
                  <a:cubicBezTo>
                    <a:pt x="137160" y="811530"/>
                    <a:pt x="118110" y="822960"/>
                    <a:pt x="107950" y="844550"/>
                  </a:cubicBezTo>
                  <a:cubicBezTo>
                    <a:pt x="95250" y="871220"/>
                    <a:pt x="91440" y="923290"/>
                    <a:pt x="77470" y="938530"/>
                  </a:cubicBezTo>
                  <a:cubicBezTo>
                    <a:pt x="69850" y="947420"/>
                    <a:pt x="58420" y="952500"/>
                    <a:pt x="50800" y="949960"/>
                  </a:cubicBezTo>
                  <a:cubicBezTo>
                    <a:pt x="41910" y="948690"/>
                    <a:pt x="33020" y="937260"/>
                    <a:pt x="30480" y="923290"/>
                  </a:cubicBezTo>
                  <a:cubicBezTo>
                    <a:pt x="24130" y="890270"/>
                    <a:pt x="74930" y="788670"/>
                    <a:pt x="85090" y="739140"/>
                  </a:cubicBezTo>
                  <a:cubicBezTo>
                    <a:pt x="92710" y="704850"/>
                    <a:pt x="87630" y="679450"/>
                    <a:pt x="95250" y="652780"/>
                  </a:cubicBezTo>
                  <a:cubicBezTo>
                    <a:pt x="104140" y="624840"/>
                    <a:pt x="120650" y="590550"/>
                    <a:pt x="134620" y="572770"/>
                  </a:cubicBezTo>
                  <a:cubicBezTo>
                    <a:pt x="143510" y="561340"/>
                    <a:pt x="154940" y="561340"/>
                    <a:pt x="162560" y="549910"/>
                  </a:cubicBezTo>
                  <a:cubicBezTo>
                    <a:pt x="175260" y="530860"/>
                    <a:pt x="176530" y="486410"/>
                    <a:pt x="187960" y="463550"/>
                  </a:cubicBezTo>
                  <a:cubicBezTo>
                    <a:pt x="195580" y="447040"/>
                    <a:pt x="210820" y="438150"/>
                    <a:pt x="217170" y="422910"/>
                  </a:cubicBezTo>
                  <a:cubicBezTo>
                    <a:pt x="223520" y="407670"/>
                    <a:pt x="214630" y="383540"/>
                    <a:pt x="222250" y="369570"/>
                  </a:cubicBezTo>
                  <a:cubicBezTo>
                    <a:pt x="229870" y="358140"/>
                    <a:pt x="246380" y="342900"/>
                    <a:pt x="256540" y="344170"/>
                  </a:cubicBezTo>
                  <a:cubicBezTo>
                    <a:pt x="266700" y="344170"/>
                    <a:pt x="284480" y="363220"/>
                    <a:pt x="283210" y="370840"/>
                  </a:cubicBezTo>
                  <a:cubicBezTo>
                    <a:pt x="281940" y="378460"/>
                    <a:pt x="247650" y="377190"/>
                    <a:pt x="238760" y="387350"/>
                  </a:cubicBezTo>
                  <a:cubicBezTo>
                    <a:pt x="231140" y="397510"/>
                    <a:pt x="237490" y="417830"/>
                    <a:pt x="229870" y="429260"/>
                  </a:cubicBezTo>
                  <a:cubicBezTo>
                    <a:pt x="219710" y="444500"/>
                    <a:pt x="191770" y="450850"/>
                    <a:pt x="180340" y="468630"/>
                  </a:cubicBezTo>
                  <a:cubicBezTo>
                    <a:pt x="165100" y="491490"/>
                    <a:pt x="166370" y="535940"/>
                    <a:pt x="153670" y="562610"/>
                  </a:cubicBezTo>
                  <a:cubicBezTo>
                    <a:pt x="142240" y="586740"/>
                    <a:pt x="119380" y="604520"/>
                    <a:pt x="110490" y="624840"/>
                  </a:cubicBezTo>
                  <a:cubicBezTo>
                    <a:pt x="102870" y="642620"/>
                    <a:pt x="109220" y="661670"/>
                    <a:pt x="101600" y="678180"/>
                  </a:cubicBezTo>
                  <a:cubicBezTo>
                    <a:pt x="93980" y="695960"/>
                    <a:pt x="69850" y="707390"/>
                    <a:pt x="59690" y="726440"/>
                  </a:cubicBezTo>
                  <a:cubicBezTo>
                    <a:pt x="50800" y="746760"/>
                    <a:pt x="36830" y="782320"/>
                    <a:pt x="48260" y="796290"/>
                  </a:cubicBezTo>
                  <a:cubicBezTo>
                    <a:pt x="62230" y="812800"/>
                    <a:pt x="123190" y="786130"/>
                    <a:pt x="162560" y="801370"/>
                  </a:cubicBezTo>
                  <a:cubicBezTo>
                    <a:pt x="215900" y="821690"/>
                    <a:pt x="295910" y="944880"/>
                    <a:pt x="328930" y="939800"/>
                  </a:cubicBezTo>
                  <a:cubicBezTo>
                    <a:pt x="347980" y="935990"/>
                    <a:pt x="361950" y="908050"/>
                    <a:pt x="363220" y="882650"/>
                  </a:cubicBezTo>
                  <a:cubicBezTo>
                    <a:pt x="364490" y="840740"/>
                    <a:pt x="298450" y="773430"/>
                    <a:pt x="273050" y="704850"/>
                  </a:cubicBezTo>
                  <a:cubicBezTo>
                    <a:pt x="242570" y="622300"/>
                    <a:pt x="232410" y="468630"/>
                    <a:pt x="203200" y="414020"/>
                  </a:cubicBezTo>
                  <a:cubicBezTo>
                    <a:pt x="189230" y="388620"/>
                    <a:pt x="167640" y="363220"/>
                    <a:pt x="157480" y="365760"/>
                  </a:cubicBezTo>
                  <a:cubicBezTo>
                    <a:pt x="148590" y="368300"/>
                    <a:pt x="153670" y="407670"/>
                    <a:pt x="144780" y="426720"/>
                  </a:cubicBezTo>
                  <a:cubicBezTo>
                    <a:pt x="137160" y="445770"/>
                    <a:pt x="118110" y="455930"/>
                    <a:pt x="107950" y="481330"/>
                  </a:cubicBezTo>
                  <a:cubicBezTo>
                    <a:pt x="88900" y="530860"/>
                    <a:pt x="59690" y="698500"/>
                    <a:pt x="76200" y="707390"/>
                  </a:cubicBezTo>
                  <a:cubicBezTo>
                    <a:pt x="86360" y="712470"/>
                    <a:pt x="120650" y="676910"/>
                    <a:pt x="135890" y="654050"/>
                  </a:cubicBezTo>
                  <a:cubicBezTo>
                    <a:pt x="152400" y="628650"/>
                    <a:pt x="151130" y="576580"/>
                    <a:pt x="165100" y="558800"/>
                  </a:cubicBezTo>
                  <a:cubicBezTo>
                    <a:pt x="172720" y="549910"/>
                    <a:pt x="184150" y="552450"/>
                    <a:pt x="191770" y="543560"/>
                  </a:cubicBezTo>
                  <a:cubicBezTo>
                    <a:pt x="201930" y="530860"/>
                    <a:pt x="203200" y="496570"/>
                    <a:pt x="213360" y="485140"/>
                  </a:cubicBezTo>
                  <a:cubicBezTo>
                    <a:pt x="220980" y="476250"/>
                    <a:pt x="231140" y="478790"/>
                    <a:pt x="240030" y="469900"/>
                  </a:cubicBezTo>
                  <a:cubicBezTo>
                    <a:pt x="252730" y="455930"/>
                    <a:pt x="260350" y="408940"/>
                    <a:pt x="275590" y="401320"/>
                  </a:cubicBezTo>
                  <a:cubicBezTo>
                    <a:pt x="284480" y="397510"/>
                    <a:pt x="303530" y="401320"/>
                    <a:pt x="308610" y="407670"/>
                  </a:cubicBezTo>
                  <a:cubicBezTo>
                    <a:pt x="313690" y="415290"/>
                    <a:pt x="299720" y="444500"/>
                    <a:pt x="300990" y="445770"/>
                  </a:cubicBezTo>
                  <a:cubicBezTo>
                    <a:pt x="302260" y="445770"/>
                    <a:pt x="311150" y="419100"/>
                    <a:pt x="313690" y="420370"/>
                  </a:cubicBezTo>
                  <a:cubicBezTo>
                    <a:pt x="317500" y="420370"/>
                    <a:pt x="318770" y="436880"/>
                    <a:pt x="316230" y="448310"/>
                  </a:cubicBezTo>
                  <a:cubicBezTo>
                    <a:pt x="312420" y="463550"/>
                    <a:pt x="290830" y="477520"/>
                    <a:pt x="279400" y="505460"/>
                  </a:cubicBezTo>
                  <a:cubicBezTo>
                    <a:pt x="256540" y="558800"/>
                    <a:pt x="245110" y="679450"/>
                    <a:pt x="226060" y="753110"/>
                  </a:cubicBezTo>
                  <a:cubicBezTo>
                    <a:pt x="210820" y="814070"/>
                    <a:pt x="194310" y="868680"/>
                    <a:pt x="176530" y="915670"/>
                  </a:cubicBezTo>
                  <a:cubicBezTo>
                    <a:pt x="162560" y="952500"/>
                    <a:pt x="140970" y="972820"/>
                    <a:pt x="132080" y="1012190"/>
                  </a:cubicBezTo>
                  <a:cubicBezTo>
                    <a:pt x="119380" y="1062990"/>
                    <a:pt x="138430" y="1168400"/>
                    <a:pt x="124460" y="1197610"/>
                  </a:cubicBezTo>
                  <a:cubicBezTo>
                    <a:pt x="118110" y="1209040"/>
                    <a:pt x="110490" y="1216660"/>
                    <a:pt x="101600" y="1216660"/>
                  </a:cubicBezTo>
                  <a:cubicBezTo>
                    <a:pt x="93980" y="1216660"/>
                    <a:pt x="81280" y="1207770"/>
                    <a:pt x="73660" y="1191260"/>
                  </a:cubicBezTo>
                  <a:cubicBezTo>
                    <a:pt x="53340" y="1146810"/>
                    <a:pt x="62230" y="958850"/>
                    <a:pt x="73660" y="875030"/>
                  </a:cubicBezTo>
                  <a:cubicBezTo>
                    <a:pt x="82550" y="817880"/>
                    <a:pt x="105410" y="788670"/>
                    <a:pt x="114300" y="732790"/>
                  </a:cubicBezTo>
                  <a:cubicBezTo>
                    <a:pt x="125730" y="659130"/>
                    <a:pt x="111760" y="525780"/>
                    <a:pt x="127000" y="468630"/>
                  </a:cubicBezTo>
                  <a:cubicBezTo>
                    <a:pt x="133350" y="439420"/>
                    <a:pt x="144780" y="412750"/>
                    <a:pt x="157480" y="403860"/>
                  </a:cubicBezTo>
                  <a:cubicBezTo>
                    <a:pt x="163830" y="400050"/>
                    <a:pt x="173990" y="400050"/>
                    <a:pt x="180340" y="403860"/>
                  </a:cubicBezTo>
                  <a:cubicBezTo>
                    <a:pt x="186690" y="406400"/>
                    <a:pt x="191770" y="411480"/>
                    <a:pt x="195580" y="421640"/>
                  </a:cubicBezTo>
                  <a:cubicBezTo>
                    <a:pt x="209550" y="464820"/>
                    <a:pt x="176530" y="723900"/>
                    <a:pt x="193040" y="772160"/>
                  </a:cubicBezTo>
                  <a:cubicBezTo>
                    <a:pt x="198120" y="786130"/>
                    <a:pt x="207010" y="797560"/>
                    <a:pt x="212090" y="796290"/>
                  </a:cubicBezTo>
                  <a:cubicBezTo>
                    <a:pt x="220980" y="793750"/>
                    <a:pt x="217170" y="708660"/>
                    <a:pt x="231140" y="697230"/>
                  </a:cubicBezTo>
                  <a:cubicBezTo>
                    <a:pt x="236220" y="692150"/>
                    <a:pt x="247650" y="692150"/>
                    <a:pt x="254000" y="694690"/>
                  </a:cubicBezTo>
                  <a:cubicBezTo>
                    <a:pt x="261620" y="698500"/>
                    <a:pt x="269240" y="707390"/>
                    <a:pt x="269240" y="718820"/>
                  </a:cubicBezTo>
                  <a:cubicBezTo>
                    <a:pt x="271780" y="750570"/>
                    <a:pt x="200660" y="852170"/>
                    <a:pt x="185420" y="897890"/>
                  </a:cubicBezTo>
                  <a:cubicBezTo>
                    <a:pt x="177800" y="924560"/>
                    <a:pt x="182880" y="941070"/>
                    <a:pt x="175260" y="963930"/>
                  </a:cubicBezTo>
                  <a:cubicBezTo>
                    <a:pt x="166370" y="993140"/>
                    <a:pt x="140970" y="1027430"/>
                    <a:pt x="133350" y="1059180"/>
                  </a:cubicBezTo>
                  <a:cubicBezTo>
                    <a:pt x="125730" y="1087120"/>
                    <a:pt x="132080" y="1112520"/>
                    <a:pt x="124460" y="1144270"/>
                  </a:cubicBezTo>
                  <a:cubicBezTo>
                    <a:pt x="115570" y="1184910"/>
                    <a:pt x="95250" y="1261110"/>
                    <a:pt x="73660" y="1280160"/>
                  </a:cubicBezTo>
                  <a:cubicBezTo>
                    <a:pt x="63500" y="1289050"/>
                    <a:pt x="49530" y="1292860"/>
                    <a:pt x="41910" y="1289050"/>
                  </a:cubicBezTo>
                  <a:cubicBezTo>
                    <a:pt x="34290" y="1285240"/>
                    <a:pt x="29210" y="1275080"/>
                    <a:pt x="29210" y="1257300"/>
                  </a:cubicBezTo>
                  <a:cubicBezTo>
                    <a:pt x="27940" y="1151890"/>
                    <a:pt x="387350" y="354330"/>
                    <a:pt x="427990" y="172720"/>
                  </a:cubicBezTo>
                  <a:cubicBezTo>
                    <a:pt x="440690" y="114300"/>
                    <a:pt x="450850" y="60960"/>
                    <a:pt x="438150" y="52070"/>
                  </a:cubicBezTo>
                  <a:cubicBezTo>
                    <a:pt x="430530" y="46990"/>
                    <a:pt x="411480" y="58420"/>
                    <a:pt x="397510" y="73660"/>
                  </a:cubicBezTo>
                  <a:cubicBezTo>
                    <a:pt x="363220" y="110490"/>
                    <a:pt x="309880" y="267970"/>
                    <a:pt x="284480" y="339090"/>
                  </a:cubicBezTo>
                  <a:cubicBezTo>
                    <a:pt x="267970" y="387350"/>
                    <a:pt x="256540" y="424180"/>
                    <a:pt x="251460" y="459740"/>
                  </a:cubicBezTo>
                  <a:cubicBezTo>
                    <a:pt x="246380" y="488950"/>
                    <a:pt x="254000" y="504190"/>
                    <a:pt x="246380" y="541020"/>
                  </a:cubicBezTo>
                  <a:cubicBezTo>
                    <a:pt x="231140" y="621030"/>
                    <a:pt x="134620" y="840740"/>
                    <a:pt x="113030" y="922020"/>
                  </a:cubicBezTo>
                  <a:cubicBezTo>
                    <a:pt x="102870" y="957580"/>
                    <a:pt x="109220" y="988060"/>
                    <a:pt x="97790" y="1003300"/>
                  </a:cubicBezTo>
                  <a:cubicBezTo>
                    <a:pt x="91440" y="1012190"/>
                    <a:pt x="77470" y="1018540"/>
                    <a:pt x="69850" y="1016000"/>
                  </a:cubicBezTo>
                  <a:cubicBezTo>
                    <a:pt x="62230" y="1014730"/>
                    <a:pt x="49530" y="994410"/>
                    <a:pt x="50800" y="985520"/>
                  </a:cubicBezTo>
                  <a:cubicBezTo>
                    <a:pt x="50800" y="979170"/>
                    <a:pt x="59690" y="970280"/>
                    <a:pt x="66040" y="967740"/>
                  </a:cubicBezTo>
                  <a:cubicBezTo>
                    <a:pt x="72390" y="965200"/>
                    <a:pt x="83820" y="966470"/>
                    <a:pt x="90170" y="971550"/>
                  </a:cubicBezTo>
                  <a:cubicBezTo>
                    <a:pt x="95250" y="975360"/>
                    <a:pt x="100330" y="985520"/>
                    <a:pt x="100330" y="991870"/>
                  </a:cubicBezTo>
                  <a:cubicBezTo>
                    <a:pt x="100330" y="999490"/>
                    <a:pt x="95250" y="1009650"/>
                    <a:pt x="88900" y="1013460"/>
                  </a:cubicBezTo>
                  <a:cubicBezTo>
                    <a:pt x="81280" y="1016000"/>
                    <a:pt x="59690" y="1013460"/>
                    <a:pt x="53340" y="1004570"/>
                  </a:cubicBezTo>
                  <a:cubicBezTo>
                    <a:pt x="44450" y="991870"/>
                    <a:pt x="50800" y="967740"/>
                    <a:pt x="57150" y="937260"/>
                  </a:cubicBezTo>
                  <a:cubicBezTo>
                    <a:pt x="72390" y="858520"/>
                    <a:pt x="179070" y="624840"/>
                    <a:pt x="195580" y="538480"/>
                  </a:cubicBezTo>
                  <a:cubicBezTo>
                    <a:pt x="204470" y="499110"/>
                    <a:pt x="195580" y="482600"/>
                    <a:pt x="200660" y="449580"/>
                  </a:cubicBezTo>
                  <a:cubicBezTo>
                    <a:pt x="208280" y="410210"/>
                    <a:pt x="219710" y="369570"/>
                    <a:pt x="238760" y="316230"/>
                  </a:cubicBezTo>
                  <a:cubicBezTo>
                    <a:pt x="267970" y="237490"/>
                    <a:pt x="347980" y="59690"/>
                    <a:pt x="375920" y="22860"/>
                  </a:cubicBezTo>
                  <a:cubicBezTo>
                    <a:pt x="384810" y="11430"/>
                    <a:pt x="387350" y="7620"/>
                    <a:pt x="397510" y="5080"/>
                  </a:cubicBezTo>
                  <a:cubicBezTo>
                    <a:pt x="412750" y="0"/>
                    <a:pt x="450850" y="6350"/>
                    <a:pt x="466090" y="15240"/>
                  </a:cubicBezTo>
                  <a:cubicBezTo>
                    <a:pt x="476250" y="21590"/>
                    <a:pt x="481330" y="33020"/>
                    <a:pt x="485140" y="44450"/>
                  </a:cubicBezTo>
                  <a:cubicBezTo>
                    <a:pt x="488950" y="55880"/>
                    <a:pt x="487680" y="66040"/>
                    <a:pt x="486410" y="83820"/>
                  </a:cubicBezTo>
                  <a:cubicBezTo>
                    <a:pt x="483870" y="118110"/>
                    <a:pt x="481330" y="165100"/>
                    <a:pt x="462280" y="236220"/>
                  </a:cubicBezTo>
                  <a:cubicBezTo>
                    <a:pt x="412750" y="430530"/>
                    <a:pt x="151130" y="1217930"/>
                    <a:pt x="73660" y="1280160"/>
                  </a:cubicBezTo>
                  <a:cubicBezTo>
                    <a:pt x="59690" y="1291590"/>
                    <a:pt x="43180" y="1291590"/>
                    <a:pt x="36830" y="1285240"/>
                  </a:cubicBezTo>
                  <a:cubicBezTo>
                    <a:pt x="27940" y="1278890"/>
                    <a:pt x="27940" y="1249680"/>
                    <a:pt x="31750" y="1235710"/>
                  </a:cubicBezTo>
                  <a:cubicBezTo>
                    <a:pt x="35560" y="1223010"/>
                    <a:pt x="49530" y="1219200"/>
                    <a:pt x="57150" y="1202690"/>
                  </a:cubicBezTo>
                  <a:cubicBezTo>
                    <a:pt x="69850" y="1173480"/>
                    <a:pt x="67310" y="1106170"/>
                    <a:pt x="80010" y="1062990"/>
                  </a:cubicBezTo>
                  <a:cubicBezTo>
                    <a:pt x="91440" y="1024890"/>
                    <a:pt x="115570" y="991870"/>
                    <a:pt x="125730" y="957580"/>
                  </a:cubicBezTo>
                  <a:cubicBezTo>
                    <a:pt x="133350" y="929640"/>
                    <a:pt x="129540" y="908050"/>
                    <a:pt x="140970" y="876300"/>
                  </a:cubicBezTo>
                  <a:cubicBezTo>
                    <a:pt x="157480" y="826770"/>
                    <a:pt x="201930" y="709930"/>
                    <a:pt x="231140" y="697230"/>
                  </a:cubicBezTo>
                  <a:cubicBezTo>
                    <a:pt x="242570" y="692150"/>
                    <a:pt x="260350" y="697230"/>
                    <a:pt x="266700" y="707390"/>
                  </a:cubicBezTo>
                  <a:cubicBezTo>
                    <a:pt x="278130" y="721360"/>
                    <a:pt x="273050" y="769620"/>
                    <a:pt x="266700" y="792480"/>
                  </a:cubicBezTo>
                  <a:cubicBezTo>
                    <a:pt x="261620" y="811530"/>
                    <a:pt x="251460" y="831850"/>
                    <a:pt x="238760" y="839470"/>
                  </a:cubicBezTo>
                  <a:cubicBezTo>
                    <a:pt x="227330" y="845820"/>
                    <a:pt x="210820" y="844550"/>
                    <a:pt x="198120" y="839470"/>
                  </a:cubicBezTo>
                  <a:cubicBezTo>
                    <a:pt x="180340" y="831850"/>
                    <a:pt x="161290" y="816610"/>
                    <a:pt x="151130" y="788670"/>
                  </a:cubicBezTo>
                  <a:cubicBezTo>
                    <a:pt x="124460" y="723900"/>
                    <a:pt x="121920" y="462280"/>
                    <a:pt x="146050" y="419100"/>
                  </a:cubicBezTo>
                  <a:cubicBezTo>
                    <a:pt x="153670" y="405130"/>
                    <a:pt x="166370" y="400050"/>
                    <a:pt x="175260" y="401320"/>
                  </a:cubicBezTo>
                  <a:cubicBezTo>
                    <a:pt x="182880" y="402590"/>
                    <a:pt x="193040" y="416560"/>
                    <a:pt x="195580" y="427990"/>
                  </a:cubicBezTo>
                  <a:cubicBezTo>
                    <a:pt x="198120" y="445770"/>
                    <a:pt x="177800" y="469900"/>
                    <a:pt x="172720" y="500380"/>
                  </a:cubicBezTo>
                  <a:cubicBezTo>
                    <a:pt x="163830" y="554990"/>
                    <a:pt x="177800" y="659130"/>
                    <a:pt x="167640" y="726440"/>
                  </a:cubicBezTo>
                  <a:cubicBezTo>
                    <a:pt x="158750" y="782320"/>
                    <a:pt x="133350" y="816610"/>
                    <a:pt x="124460" y="876300"/>
                  </a:cubicBezTo>
                  <a:cubicBezTo>
                    <a:pt x="113030" y="961390"/>
                    <a:pt x="142240" y="1146810"/>
                    <a:pt x="124460" y="1191260"/>
                  </a:cubicBezTo>
                  <a:cubicBezTo>
                    <a:pt x="119380" y="1206500"/>
                    <a:pt x="110490" y="1216660"/>
                    <a:pt x="101600" y="1216660"/>
                  </a:cubicBezTo>
                  <a:cubicBezTo>
                    <a:pt x="93980" y="1217930"/>
                    <a:pt x="80010" y="1206500"/>
                    <a:pt x="73660" y="1191260"/>
                  </a:cubicBezTo>
                  <a:cubicBezTo>
                    <a:pt x="60960" y="1160780"/>
                    <a:pt x="67310" y="1066800"/>
                    <a:pt x="80010" y="1016000"/>
                  </a:cubicBezTo>
                  <a:cubicBezTo>
                    <a:pt x="88900" y="972820"/>
                    <a:pt x="111760" y="953770"/>
                    <a:pt x="128270" y="904240"/>
                  </a:cubicBezTo>
                  <a:cubicBezTo>
                    <a:pt x="162560" y="807720"/>
                    <a:pt x="208280" y="537210"/>
                    <a:pt x="238760" y="474980"/>
                  </a:cubicBezTo>
                  <a:cubicBezTo>
                    <a:pt x="248920" y="454660"/>
                    <a:pt x="261620" y="452120"/>
                    <a:pt x="267970" y="439420"/>
                  </a:cubicBezTo>
                  <a:cubicBezTo>
                    <a:pt x="273050" y="427990"/>
                    <a:pt x="267970" y="407670"/>
                    <a:pt x="275590" y="401320"/>
                  </a:cubicBezTo>
                  <a:cubicBezTo>
                    <a:pt x="280670" y="397510"/>
                    <a:pt x="292100" y="397510"/>
                    <a:pt x="298450" y="400050"/>
                  </a:cubicBezTo>
                  <a:cubicBezTo>
                    <a:pt x="304800" y="403860"/>
                    <a:pt x="312420" y="410210"/>
                    <a:pt x="313690" y="419100"/>
                  </a:cubicBezTo>
                  <a:cubicBezTo>
                    <a:pt x="314960" y="434340"/>
                    <a:pt x="299720" y="459740"/>
                    <a:pt x="285750" y="482600"/>
                  </a:cubicBezTo>
                  <a:cubicBezTo>
                    <a:pt x="265430" y="516890"/>
                    <a:pt x="214630" y="562610"/>
                    <a:pt x="195580" y="600710"/>
                  </a:cubicBezTo>
                  <a:cubicBezTo>
                    <a:pt x="181610" y="631190"/>
                    <a:pt x="187960" y="661670"/>
                    <a:pt x="172720" y="688340"/>
                  </a:cubicBezTo>
                  <a:cubicBezTo>
                    <a:pt x="156210" y="717550"/>
                    <a:pt x="116840" y="758190"/>
                    <a:pt x="92710" y="767080"/>
                  </a:cubicBezTo>
                  <a:cubicBezTo>
                    <a:pt x="77470" y="772160"/>
                    <a:pt x="60960" y="768350"/>
                    <a:pt x="50800" y="762000"/>
                  </a:cubicBezTo>
                  <a:cubicBezTo>
                    <a:pt x="40640" y="758190"/>
                    <a:pt x="34290" y="751840"/>
                    <a:pt x="29210" y="739140"/>
                  </a:cubicBezTo>
                  <a:cubicBezTo>
                    <a:pt x="21590" y="717550"/>
                    <a:pt x="24130" y="656590"/>
                    <a:pt x="30480" y="628650"/>
                  </a:cubicBezTo>
                  <a:cubicBezTo>
                    <a:pt x="34290" y="609600"/>
                    <a:pt x="45720" y="603250"/>
                    <a:pt x="50800" y="584200"/>
                  </a:cubicBezTo>
                  <a:cubicBezTo>
                    <a:pt x="57150" y="557530"/>
                    <a:pt x="48260" y="519430"/>
                    <a:pt x="55880" y="482600"/>
                  </a:cubicBezTo>
                  <a:cubicBezTo>
                    <a:pt x="64770" y="438150"/>
                    <a:pt x="92710" y="363220"/>
                    <a:pt x="109220" y="337820"/>
                  </a:cubicBezTo>
                  <a:cubicBezTo>
                    <a:pt x="116840" y="327660"/>
                    <a:pt x="121920" y="322580"/>
                    <a:pt x="130810" y="318770"/>
                  </a:cubicBezTo>
                  <a:cubicBezTo>
                    <a:pt x="140970" y="313690"/>
                    <a:pt x="154940" y="312420"/>
                    <a:pt x="167640" y="316230"/>
                  </a:cubicBezTo>
                  <a:cubicBezTo>
                    <a:pt x="184150" y="318770"/>
                    <a:pt x="204470" y="327660"/>
                    <a:pt x="218440" y="342900"/>
                  </a:cubicBezTo>
                  <a:cubicBezTo>
                    <a:pt x="240030" y="365760"/>
                    <a:pt x="260350" y="415290"/>
                    <a:pt x="270510" y="450850"/>
                  </a:cubicBezTo>
                  <a:cubicBezTo>
                    <a:pt x="279400" y="483870"/>
                    <a:pt x="273050" y="513080"/>
                    <a:pt x="280670" y="552450"/>
                  </a:cubicBezTo>
                  <a:cubicBezTo>
                    <a:pt x="292100" y="609600"/>
                    <a:pt x="317500" y="707390"/>
                    <a:pt x="344170" y="762000"/>
                  </a:cubicBezTo>
                  <a:cubicBezTo>
                    <a:pt x="363220" y="800100"/>
                    <a:pt x="398780" y="828040"/>
                    <a:pt x="407670" y="853440"/>
                  </a:cubicBezTo>
                  <a:cubicBezTo>
                    <a:pt x="412750" y="867410"/>
                    <a:pt x="411480" y="877570"/>
                    <a:pt x="408940" y="891540"/>
                  </a:cubicBezTo>
                  <a:cubicBezTo>
                    <a:pt x="405130" y="913130"/>
                    <a:pt x="391160" y="951230"/>
                    <a:pt x="379730" y="966470"/>
                  </a:cubicBezTo>
                  <a:cubicBezTo>
                    <a:pt x="373380" y="975360"/>
                    <a:pt x="368300" y="981710"/>
                    <a:pt x="359410" y="984250"/>
                  </a:cubicBezTo>
                  <a:cubicBezTo>
                    <a:pt x="347980" y="989330"/>
                    <a:pt x="335280" y="990600"/>
                    <a:pt x="318770" y="985520"/>
                  </a:cubicBezTo>
                  <a:cubicBezTo>
                    <a:pt x="281940" y="972820"/>
                    <a:pt x="222250" y="886460"/>
                    <a:pt x="170180" y="862330"/>
                  </a:cubicBezTo>
                  <a:cubicBezTo>
                    <a:pt x="124460" y="840740"/>
                    <a:pt x="52070" y="849630"/>
                    <a:pt x="26670" y="835660"/>
                  </a:cubicBezTo>
                  <a:cubicBezTo>
                    <a:pt x="15240" y="829310"/>
                    <a:pt x="10160" y="822960"/>
                    <a:pt x="6350" y="812800"/>
                  </a:cubicBezTo>
                  <a:cubicBezTo>
                    <a:pt x="0" y="797560"/>
                    <a:pt x="1270" y="772160"/>
                    <a:pt x="3810" y="751840"/>
                  </a:cubicBezTo>
                  <a:cubicBezTo>
                    <a:pt x="7620" y="731520"/>
                    <a:pt x="12700" y="707390"/>
                    <a:pt x="22860" y="692150"/>
                  </a:cubicBezTo>
                  <a:cubicBezTo>
                    <a:pt x="31750" y="680720"/>
                    <a:pt x="48260" y="678180"/>
                    <a:pt x="54610" y="666750"/>
                  </a:cubicBezTo>
                  <a:cubicBezTo>
                    <a:pt x="59690" y="655320"/>
                    <a:pt x="53340" y="642620"/>
                    <a:pt x="57150" y="626110"/>
                  </a:cubicBezTo>
                  <a:cubicBezTo>
                    <a:pt x="67310" y="590550"/>
                    <a:pt x="104140" y="521970"/>
                    <a:pt x="130810" y="476250"/>
                  </a:cubicBezTo>
                  <a:cubicBezTo>
                    <a:pt x="156210" y="431800"/>
                    <a:pt x="185420" y="372110"/>
                    <a:pt x="213360" y="353060"/>
                  </a:cubicBezTo>
                  <a:cubicBezTo>
                    <a:pt x="228600" y="342900"/>
                    <a:pt x="260350" y="339090"/>
                    <a:pt x="261620" y="342900"/>
                  </a:cubicBezTo>
                  <a:cubicBezTo>
                    <a:pt x="262890" y="345440"/>
                    <a:pt x="232410" y="368300"/>
                    <a:pt x="232410" y="368300"/>
                  </a:cubicBezTo>
                  <a:cubicBezTo>
                    <a:pt x="232410" y="367030"/>
                    <a:pt x="247650" y="344170"/>
                    <a:pt x="256540" y="344170"/>
                  </a:cubicBezTo>
                  <a:cubicBezTo>
                    <a:pt x="265430" y="344170"/>
                    <a:pt x="280670" y="358140"/>
                    <a:pt x="283210" y="370840"/>
                  </a:cubicBezTo>
                  <a:cubicBezTo>
                    <a:pt x="287020" y="386080"/>
                    <a:pt x="271780" y="416560"/>
                    <a:pt x="262890" y="433070"/>
                  </a:cubicBezTo>
                  <a:cubicBezTo>
                    <a:pt x="256540" y="445770"/>
                    <a:pt x="245110" y="449580"/>
                    <a:pt x="237490" y="463550"/>
                  </a:cubicBezTo>
                  <a:cubicBezTo>
                    <a:pt x="226060" y="485140"/>
                    <a:pt x="226060" y="527050"/>
                    <a:pt x="212090" y="557530"/>
                  </a:cubicBezTo>
                  <a:cubicBezTo>
                    <a:pt x="196850" y="591820"/>
                    <a:pt x="158750" y="623570"/>
                    <a:pt x="146050" y="659130"/>
                  </a:cubicBezTo>
                  <a:cubicBezTo>
                    <a:pt x="134620" y="689610"/>
                    <a:pt x="142240" y="718820"/>
                    <a:pt x="133350" y="753110"/>
                  </a:cubicBezTo>
                  <a:cubicBezTo>
                    <a:pt x="121920" y="800100"/>
                    <a:pt x="78740" y="877570"/>
                    <a:pt x="73660" y="909320"/>
                  </a:cubicBezTo>
                  <a:cubicBezTo>
                    <a:pt x="72390" y="922020"/>
                    <a:pt x="81280" y="933450"/>
                    <a:pt x="77470" y="938530"/>
                  </a:cubicBezTo>
                  <a:cubicBezTo>
                    <a:pt x="71120" y="946150"/>
                    <a:pt x="46990" y="949960"/>
                    <a:pt x="39370" y="944880"/>
                  </a:cubicBezTo>
                  <a:cubicBezTo>
                    <a:pt x="33020" y="941070"/>
                    <a:pt x="30480" y="929640"/>
                    <a:pt x="31750" y="916940"/>
                  </a:cubicBezTo>
                  <a:cubicBezTo>
                    <a:pt x="33020" y="885190"/>
                    <a:pt x="87630" y="800100"/>
                    <a:pt x="99060" y="754380"/>
                  </a:cubicBezTo>
                  <a:cubicBezTo>
                    <a:pt x="105410" y="722630"/>
                    <a:pt x="96520" y="694690"/>
                    <a:pt x="104140" y="671830"/>
                  </a:cubicBezTo>
                  <a:cubicBezTo>
                    <a:pt x="109220" y="652780"/>
                    <a:pt x="123190" y="643890"/>
                    <a:pt x="130810" y="623570"/>
                  </a:cubicBezTo>
                  <a:cubicBezTo>
                    <a:pt x="140970" y="598170"/>
                    <a:pt x="139700" y="561340"/>
                    <a:pt x="153670" y="530860"/>
                  </a:cubicBezTo>
                  <a:cubicBezTo>
                    <a:pt x="168910" y="496570"/>
                    <a:pt x="207010" y="464820"/>
                    <a:pt x="222250" y="433070"/>
                  </a:cubicBezTo>
                  <a:cubicBezTo>
                    <a:pt x="233680" y="407670"/>
                    <a:pt x="229870" y="368300"/>
                    <a:pt x="241300" y="358140"/>
                  </a:cubicBezTo>
                  <a:cubicBezTo>
                    <a:pt x="248920" y="351790"/>
                    <a:pt x="260350" y="359410"/>
                    <a:pt x="267970" y="354330"/>
                  </a:cubicBezTo>
                  <a:cubicBezTo>
                    <a:pt x="274320" y="350520"/>
                    <a:pt x="276860" y="334010"/>
                    <a:pt x="284480" y="331470"/>
                  </a:cubicBezTo>
                  <a:cubicBezTo>
                    <a:pt x="292100" y="328930"/>
                    <a:pt x="306070" y="331470"/>
                    <a:pt x="312420" y="339090"/>
                  </a:cubicBezTo>
                  <a:cubicBezTo>
                    <a:pt x="325120" y="355600"/>
                    <a:pt x="318770" y="410210"/>
                    <a:pt x="312420" y="455930"/>
                  </a:cubicBezTo>
                  <a:cubicBezTo>
                    <a:pt x="303530" y="520700"/>
                    <a:pt x="264160" y="596900"/>
                    <a:pt x="243840" y="689610"/>
                  </a:cubicBezTo>
                  <a:cubicBezTo>
                    <a:pt x="214630" y="822960"/>
                    <a:pt x="196850" y="1104900"/>
                    <a:pt x="170180" y="1179830"/>
                  </a:cubicBezTo>
                  <a:cubicBezTo>
                    <a:pt x="161290" y="1203960"/>
                    <a:pt x="156210" y="1217930"/>
                    <a:pt x="143510" y="1225550"/>
                  </a:cubicBezTo>
                  <a:cubicBezTo>
                    <a:pt x="132080" y="1230630"/>
                    <a:pt x="110490" y="1228090"/>
                    <a:pt x="99060" y="1223010"/>
                  </a:cubicBezTo>
                  <a:cubicBezTo>
                    <a:pt x="88900" y="1217930"/>
                    <a:pt x="83820" y="1214120"/>
                    <a:pt x="77470" y="1200150"/>
                  </a:cubicBezTo>
                  <a:cubicBezTo>
                    <a:pt x="52070" y="1132840"/>
                    <a:pt x="46990" y="626110"/>
                    <a:pt x="73660" y="556260"/>
                  </a:cubicBezTo>
                  <a:cubicBezTo>
                    <a:pt x="80010" y="539750"/>
                    <a:pt x="87630" y="530860"/>
                    <a:pt x="96520" y="530860"/>
                  </a:cubicBezTo>
                  <a:cubicBezTo>
                    <a:pt x="105410" y="529590"/>
                    <a:pt x="124460" y="556260"/>
                    <a:pt x="124460" y="556260"/>
                  </a:cubicBezTo>
                </a:path>
              </a:pathLst>
            </a:custGeom>
            <a:solidFill>
              <a:srgbClr val="304755"/>
            </a:solidFill>
            <a:ln cap="sq">
              <a:noFill/>
              <a:prstDash val="solid"/>
              <a:miter/>
            </a:ln>
          </p:spPr>
        </p:sp>
      </p:grpSp>
      <p:grpSp>
        <p:nvGrpSpPr>
          <p:cNvPr id="22" name="Group 22"/>
          <p:cNvGrpSpPr/>
          <p:nvPr/>
        </p:nvGrpSpPr>
        <p:grpSpPr>
          <a:xfrm>
            <a:off x="10522268" y="7924800"/>
            <a:ext cx="467678" cy="613410"/>
            <a:chOff x="0" y="0"/>
            <a:chExt cx="623570" cy="817880"/>
          </a:xfrm>
        </p:grpSpPr>
        <p:sp>
          <p:nvSpPr>
            <p:cNvPr id="23" name="Freeform 23"/>
            <p:cNvSpPr/>
            <p:nvPr/>
          </p:nvSpPr>
          <p:spPr>
            <a:xfrm>
              <a:off x="49530" y="49530"/>
              <a:ext cx="524510" cy="723900"/>
            </a:xfrm>
            <a:custGeom>
              <a:avLst/>
              <a:gdLst/>
              <a:ahLst/>
              <a:cxnLst/>
              <a:rect l="l" t="t" r="r" b="b"/>
              <a:pathLst>
                <a:path w="524510" h="723900">
                  <a:moveTo>
                    <a:pt x="292100" y="177800"/>
                  </a:moveTo>
                  <a:cubicBezTo>
                    <a:pt x="209550" y="496570"/>
                    <a:pt x="186690" y="514350"/>
                    <a:pt x="173990" y="543560"/>
                  </a:cubicBezTo>
                  <a:cubicBezTo>
                    <a:pt x="163830" y="571500"/>
                    <a:pt x="153670" y="609600"/>
                    <a:pt x="154940" y="631190"/>
                  </a:cubicBezTo>
                  <a:cubicBezTo>
                    <a:pt x="154940" y="642620"/>
                    <a:pt x="166370" y="652780"/>
                    <a:pt x="163830" y="659130"/>
                  </a:cubicBezTo>
                  <a:cubicBezTo>
                    <a:pt x="161290" y="665480"/>
                    <a:pt x="149860" y="671830"/>
                    <a:pt x="143510" y="671830"/>
                  </a:cubicBezTo>
                  <a:cubicBezTo>
                    <a:pt x="134620" y="670560"/>
                    <a:pt x="119380" y="656590"/>
                    <a:pt x="116840" y="645160"/>
                  </a:cubicBezTo>
                  <a:cubicBezTo>
                    <a:pt x="113030" y="629920"/>
                    <a:pt x="134620" y="609600"/>
                    <a:pt x="139700" y="582930"/>
                  </a:cubicBezTo>
                  <a:cubicBezTo>
                    <a:pt x="148590" y="543560"/>
                    <a:pt x="138430" y="455930"/>
                    <a:pt x="148590" y="427990"/>
                  </a:cubicBezTo>
                  <a:cubicBezTo>
                    <a:pt x="153670" y="415290"/>
                    <a:pt x="162560" y="417830"/>
                    <a:pt x="167640" y="403860"/>
                  </a:cubicBezTo>
                  <a:cubicBezTo>
                    <a:pt x="181610" y="363220"/>
                    <a:pt x="152400" y="160020"/>
                    <a:pt x="173990" y="127000"/>
                  </a:cubicBezTo>
                  <a:cubicBezTo>
                    <a:pt x="180340" y="116840"/>
                    <a:pt x="191770" y="111760"/>
                    <a:pt x="199390" y="113030"/>
                  </a:cubicBezTo>
                  <a:cubicBezTo>
                    <a:pt x="207010" y="115570"/>
                    <a:pt x="215900" y="123190"/>
                    <a:pt x="220980" y="138430"/>
                  </a:cubicBezTo>
                  <a:cubicBezTo>
                    <a:pt x="243840" y="196850"/>
                    <a:pt x="223520" y="610870"/>
                    <a:pt x="220980" y="612140"/>
                  </a:cubicBezTo>
                  <a:cubicBezTo>
                    <a:pt x="220980" y="612140"/>
                    <a:pt x="215900" y="574040"/>
                    <a:pt x="218440" y="551180"/>
                  </a:cubicBezTo>
                  <a:cubicBezTo>
                    <a:pt x="220980" y="520700"/>
                    <a:pt x="231140" y="483870"/>
                    <a:pt x="246380" y="445770"/>
                  </a:cubicBezTo>
                  <a:cubicBezTo>
                    <a:pt x="266700" y="394970"/>
                    <a:pt x="326390" y="314960"/>
                    <a:pt x="337820" y="279400"/>
                  </a:cubicBezTo>
                  <a:cubicBezTo>
                    <a:pt x="342900" y="262890"/>
                    <a:pt x="336550" y="251460"/>
                    <a:pt x="342900" y="243840"/>
                  </a:cubicBezTo>
                  <a:cubicBezTo>
                    <a:pt x="347980" y="236220"/>
                    <a:pt x="361950" y="231140"/>
                    <a:pt x="369570" y="233680"/>
                  </a:cubicBezTo>
                  <a:cubicBezTo>
                    <a:pt x="377190" y="234950"/>
                    <a:pt x="383540" y="242570"/>
                    <a:pt x="388620" y="255270"/>
                  </a:cubicBezTo>
                  <a:cubicBezTo>
                    <a:pt x="400050" y="287020"/>
                    <a:pt x="398780" y="419100"/>
                    <a:pt x="386080" y="450850"/>
                  </a:cubicBezTo>
                  <a:cubicBezTo>
                    <a:pt x="382270" y="462280"/>
                    <a:pt x="372110" y="459740"/>
                    <a:pt x="368300" y="469900"/>
                  </a:cubicBezTo>
                  <a:cubicBezTo>
                    <a:pt x="359410" y="492760"/>
                    <a:pt x="378460" y="571500"/>
                    <a:pt x="365760" y="593090"/>
                  </a:cubicBezTo>
                  <a:cubicBezTo>
                    <a:pt x="359410" y="605790"/>
                    <a:pt x="347980" y="614680"/>
                    <a:pt x="337820" y="612140"/>
                  </a:cubicBezTo>
                  <a:cubicBezTo>
                    <a:pt x="325120" y="609600"/>
                    <a:pt x="307340" y="577850"/>
                    <a:pt x="297180" y="553720"/>
                  </a:cubicBezTo>
                  <a:cubicBezTo>
                    <a:pt x="284480" y="523240"/>
                    <a:pt x="276860" y="485140"/>
                    <a:pt x="271780" y="443230"/>
                  </a:cubicBezTo>
                  <a:cubicBezTo>
                    <a:pt x="265430" y="391160"/>
                    <a:pt x="276860" y="304800"/>
                    <a:pt x="267970" y="265430"/>
                  </a:cubicBezTo>
                  <a:cubicBezTo>
                    <a:pt x="262890" y="243840"/>
                    <a:pt x="252730" y="237490"/>
                    <a:pt x="248920" y="218440"/>
                  </a:cubicBezTo>
                  <a:cubicBezTo>
                    <a:pt x="242570" y="190500"/>
                    <a:pt x="255270" y="119380"/>
                    <a:pt x="243840" y="114300"/>
                  </a:cubicBezTo>
                  <a:cubicBezTo>
                    <a:pt x="234950" y="111760"/>
                    <a:pt x="215900" y="134620"/>
                    <a:pt x="200660" y="154940"/>
                  </a:cubicBezTo>
                  <a:cubicBezTo>
                    <a:pt x="168910" y="196850"/>
                    <a:pt x="115570" y="363220"/>
                    <a:pt x="86360" y="369570"/>
                  </a:cubicBezTo>
                  <a:cubicBezTo>
                    <a:pt x="74930" y="372110"/>
                    <a:pt x="62230" y="361950"/>
                    <a:pt x="54610" y="347980"/>
                  </a:cubicBezTo>
                  <a:cubicBezTo>
                    <a:pt x="39370" y="320040"/>
                    <a:pt x="40640" y="208280"/>
                    <a:pt x="49530" y="181610"/>
                  </a:cubicBezTo>
                  <a:cubicBezTo>
                    <a:pt x="53340" y="171450"/>
                    <a:pt x="59690" y="166370"/>
                    <a:pt x="66040" y="163830"/>
                  </a:cubicBezTo>
                  <a:cubicBezTo>
                    <a:pt x="72390" y="161290"/>
                    <a:pt x="82550" y="161290"/>
                    <a:pt x="88900" y="166370"/>
                  </a:cubicBezTo>
                  <a:cubicBezTo>
                    <a:pt x="102870" y="175260"/>
                    <a:pt x="113030" y="210820"/>
                    <a:pt x="121920" y="238760"/>
                  </a:cubicBezTo>
                  <a:cubicBezTo>
                    <a:pt x="133350" y="274320"/>
                    <a:pt x="142240" y="318770"/>
                    <a:pt x="146050" y="364490"/>
                  </a:cubicBezTo>
                  <a:cubicBezTo>
                    <a:pt x="152400" y="417830"/>
                    <a:pt x="140970" y="482600"/>
                    <a:pt x="148590" y="537210"/>
                  </a:cubicBezTo>
                  <a:cubicBezTo>
                    <a:pt x="156210" y="585470"/>
                    <a:pt x="170180" y="664210"/>
                    <a:pt x="189230" y="674370"/>
                  </a:cubicBezTo>
                  <a:cubicBezTo>
                    <a:pt x="198120" y="678180"/>
                    <a:pt x="212090" y="673100"/>
                    <a:pt x="218440" y="661670"/>
                  </a:cubicBezTo>
                  <a:cubicBezTo>
                    <a:pt x="237490" y="635000"/>
                    <a:pt x="209550" y="499110"/>
                    <a:pt x="218440" y="453390"/>
                  </a:cubicBezTo>
                  <a:cubicBezTo>
                    <a:pt x="223520" y="429260"/>
                    <a:pt x="236220" y="421640"/>
                    <a:pt x="241300" y="401320"/>
                  </a:cubicBezTo>
                  <a:cubicBezTo>
                    <a:pt x="247650" y="373380"/>
                    <a:pt x="238760" y="320040"/>
                    <a:pt x="247650" y="299720"/>
                  </a:cubicBezTo>
                  <a:cubicBezTo>
                    <a:pt x="251460" y="289560"/>
                    <a:pt x="261620" y="289560"/>
                    <a:pt x="265430" y="279400"/>
                  </a:cubicBezTo>
                  <a:cubicBezTo>
                    <a:pt x="271780" y="266700"/>
                    <a:pt x="265430" y="238760"/>
                    <a:pt x="270510" y="226060"/>
                  </a:cubicBezTo>
                  <a:cubicBezTo>
                    <a:pt x="275590" y="217170"/>
                    <a:pt x="285750" y="205740"/>
                    <a:pt x="289560" y="207010"/>
                  </a:cubicBezTo>
                  <a:cubicBezTo>
                    <a:pt x="294640" y="208280"/>
                    <a:pt x="297180" y="226060"/>
                    <a:pt x="298450" y="238760"/>
                  </a:cubicBezTo>
                  <a:cubicBezTo>
                    <a:pt x="298450" y="256540"/>
                    <a:pt x="298450" y="287020"/>
                    <a:pt x="290830" y="306070"/>
                  </a:cubicBezTo>
                  <a:cubicBezTo>
                    <a:pt x="281940" y="323850"/>
                    <a:pt x="257810" y="332740"/>
                    <a:pt x="246380" y="353060"/>
                  </a:cubicBezTo>
                  <a:cubicBezTo>
                    <a:pt x="233680" y="374650"/>
                    <a:pt x="233680" y="417830"/>
                    <a:pt x="222250" y="431800"/>
                  </a:cubicBezTo>
                  <a:cubicBezTo>
                    <a:pt x="215900" y="439420"/>
                    <a:pt x="208280" y="443230"/>
                    <a:pt x="200660" y="443230"/>
                  </a:cubicBezTo>
                  <a:cubicBezTo>
                    <a:pt x="194310" y="443230"/>
                    <a:pt x="185420" y="441960"/>
                    <a:pt x="180340" y="433070"/>
                  </a:cubicBezTo>
                  <a:cubicBezTo>
                    <a:pt x="157480" y="397510"/>
                    <a:pt x="187960" y="128270"/>
                    <a:pt x="175260" y="74930"/>
                  </a:cubicBezTo>
                  <a:cubicBezTo>
                    <a:pt x="170180" y="58420"/>
                    <a:pt x="157480" y="50800"/>
                    <a:pt x="160020" y="44450"/>
                  </a:cubicBezTo>
                  <a:cubicBezTo>
                    <a:pt x="161290" y="36830"/>
                    <a:pt x="177800" y="29210"/>
                    <a:pt x="185420" y="30480"/>
                  </a:cubicBezTo>
                  <a:cubicBezTo>
                    <a:pt x="193040" y="31750"/>
                    <a:pt x="205740" y="44450"/>
                    <a:pt x="207010" y="55880"/>
                  </a:cubicBezTo>
                  <a:cubicBezTo>
                    <a:pt x="209550" y="72390"/>
                    <a:pt x="181610" y="92710"/>
                    <a:pt x="175260" y="121920"/>
                  </a:cubicBezTo>
                  <a:cubicBezTo>
                    <a:pt x="163830" y="167640"/>
                    <a:pt x="144780" y="299720"/>
                    <a:pt x="168910" y="312420"/>
                  </a:cubicBezTo>
                  <a:cubicBezTo>
                    <a:pt x="193040" y="325120"/>
                    <a:pt x="292100" y="232410"/>
                    <a:pt x="318770" y="199390"/>
                  </a:cubicBezTo>
                  <a:cubicBezTo>
                    <a:pt x="334010" y="180340"/>
                    <a:pt x="345440" y="160020"/>
                    <a:pt x="342900" y="146050"/>
                  </a:cubicBezTo>
                  <a:cubicBezTo>
                    <a:pt x="341630" y="137160"/>
                    <a:pt x="326390" y="133350"/>
                    <a:pt x="325120" y="127000"/>
                  </a:cubicBezTo>
                  <a:cubicBezTo>
                    <a:pt x="325120" y="120650"/>
                    <a:pt x="328930" y="114300"/>
                    <a:pt x="332740" y="110490"/>
                  </a:cubicBezTo>
                  <a:cubicBezTo>
                    <a:pt x="339090" y="105410"/>
                    <a:pt x="354330" y="102870"/>
                    <a:pt x="361950" y="105410"/>
                  </a:cubicBezTo>
                  <a:cubicBezTo>
                    <a:pt x="368300" y="107950"/>
                    <a:pt x="374650" y="115570"/>
                    <a:pt x="375920" y="124460"/>
                  </a:cubicBezTo>
                  <a:cubicBezTo>
                    <a:pt x="378460" y="134620"/>
                    <a:pt x="369570" y="156210"/>
                    <a:pt x="361950" y="167640"/>
                  </a:cubicBezTo>
                  <a:cubicBezTo>
                    <a:pt x="356870" y="176530"/>
                    <a:pt x="350520" y="179070"/>
                    <a:pt x="339090" y="186690"/>
                  </a:cubicBezTo>
                  <a:cubicBezTo>
                    <a:pt x="314960" y="200660"/>
                    <a:pt x="252730" y="229870"/>
                    <a:pt x="217170" y="237490"/>
                  </a:cubicBezTo>
                  <a:cubicBezTo>
                    <a:pt x="191770" y="242570"/>
                    <a:pt x="162560" y="245110"/>
                    <a:pt x="149860" y="237490"/>
                  </a:cubicBezTo>
                  <a:cubicBezTo>
                    <a:pt x="143510" y="233680"/>
                    <a:pt x="139700" y="223520"/>
                    <a:pt x="139700" y="217170"/>
                  </a:cubicBezTo>
                  <a:cubicBezTo>
                    <a:pt x="139700" y="209550"/>
                    <a:pt x="142240" y="204470"/>
                    <a:pt x="149860" y="195580"/>
                  </a:cubicBezTo>
                  <a:cubicBezTo>
                    <a:pt x="175260" y="168910"/>
                    <a:pt x="298450" y="95250"/>
                    <a:pt x="355600" y="67310"/>
                  </a:cubicBezTo>
                  <a:cubicBezTo>
                    <a:pt x="394970" y="49530"/>
                    <a:pt x="434340" y="44450"/>
                    <a:pt x="458470" y="31750"/>
                  </a:cubicBezTo>
                  <a:cubicBezTo>
                    <a:pt x="472440" y="22860"/>
                    <a:pt x="478790" y="6350"/>
                    <a:pt x="490220" y="5080"/>
                  </a:cubicBezTo>
                  <a:cubicBezTo>
                    <a:pt x="500380" y="3810"/>
                    <a:pt x="515620" y="11430"/>
                    <a:pt x="520700" y="19050"/>
                  </a:cubicBezTo>
                  <a:cubicBezTo>
                    <a:pt x="524510" y="25400"/>
                    <a:pt x="523240" y="40640"/>
                    <a:pt x="519430" y="41910"/>
                  </a:cubicBezTo>
                  <a:cubicBezTo>
                    <a:pt x="513080" y="45720"/>
                    <a:pt x="471170" y="13970"/>
                    <a:pt x="473710" y="7620"/>
                  </a:cubicBezTo>
                  <a:cubicBezTo>
                    <a:pt x="474980" y="3810"/>
                    <a:pt x="500380" y="1270"/>
                    <a:pt x="506730" y="6350"/>
                  </a:cubicBezTo>
                  <a:cubicBezTo>
                    <a:pt x="513080" y="11430"/>
                    <a:pt x="518160" y="27940"/>
                    <a:pt x="513080" y="39370"/>
                  </a:cubicBezTo>
                  <a:cubicBezTo>
                    <a:pt x="502920" y="62230"/>
                    <a:pt x="433070" y="76200"/>
                    <a:pt x="393700" y="113030"/>
                  </a:cubicBezTo>
                  <a:cubicBezTo>
                    <a:pt x="339090" y="165100"/>
                    <a:pt x="290830" y="276860"/>
                    <a:pt x="234950" y="347980"/>
                  </a:cubicBezTo>
                  <a:cubicBezTo>
                    <a:pt x="182880" y="412750"/>
                    <a:pt x="114300" y="506730"/>
                    <a:pt x="74930" y="524510"/>
                  </a:cubicBezTo>
                  <a:cubicBezTo>
                    <a:pt x="58420" y="532130"/>
                    <a:pt x="44450" y="532130"/>
                    <a:pt x="33020" y="524510"/>
                  </a:cubicBezTo>
                  <a:cubicBezTo>
                    <a:pt x="17780" y="516890"/>
                    <a:pt x="2540" y="480060"/>
                    <a:pt x="1270" y="464820"/>
                  </a:cubicBezTo>
                  <a:cubicBezTo>
                    <a:pt x="0" y="455930"/>
                    <a:pt x="3810" y="447040"/>
                    <a:pt x="7620" y="441960"/>
                  </a:cubicBezTo>
                  <a:cubicBezTo>
                    <a:pt x="12700" y="436880"/>
                    <a:pt x="24130" y="433070"/>
                    <a:pt x="30480" y="434340"/>
                  </a:cubicBezTo>
                  <a:cubicBezTo>
                    <a:pt x="38100" y="436880"/>
                    <a:pt x="50800" y="449580"/>
                    <a:pt x="52070" y="457200"/>
                  </a:cubicBezTo>
                  <a:cubicBezTo>
                    <a:pt x="52070" y="466090"/>
                    <a:pt x="43180" y="480060"/>
                    <a:pt x="35560" y="483870"/>
                  </a:cubicBezTo>
                  <a:cubicBezTo>
                    <a:pt x="29210" y="486410"/>
                    <a:pt x="17780" y="485140"/>
                    <a:pt x="11430" y="481330"/>
                  </a:cubicBezTo>
                  <a:cubicBezTo>
                    <a:pt x="5080" y="474980"/>
                    <a:pt x="0" y="458470"/>
                    <a:pt x="2540" y="450850"/>
                  </a:cubicBezTo>
                  <a:cubicBezTo>
                    <a:pt x="5080" y="443230"/>
                    <a:pt x="20320" y="433070"/>
                    <a:pt x="27940" y="434340"/>
                  </a:cubicBezTo>
                  <a:cubicBezTo>
                    <a:pt x="39370" y="436880"/>
                    <a:pt x="45720" y="478790"/>
                    <a:pt x="60960" y="480060"/>
                  </a:cubicBezTo>
                  <a:cubicBezTo>
                    <a:pt x="97790" y="480060"/>
                    <a:pt x="215900" y="297180"/>
                    <a:pt x="246380" y="243840"/>
                  </a:cubicBezTo>
                  <a:cubicBezTo>
                    <a:pt x="260350" y="219710"/>
                    <a:pt x="256540" y="201930"/>
                    <a:pt x="269240" y="185420"/>
                  </a:cubicBezTo>
                  <a:cubicBezTo>
                    <a:pt x="281940" y="167640"/>
                    <a:pt x="308610" y="160020"/>
                    <a:pt x="322580" y="143510"/>
                  </a:cubicBezTo>
                  <a:cubicBezTo>
                    <a:pt x="335280" y="129540"/>
                    <a:pt x="335280" y="111760"/>
                    <a:pt x="351790" y="95250"/>
                  </a:cubicBezTo>
                  <a:cubicBezTo>
                    <a:pt x="377190" y="66040"/>
                    <a:pt x="455930" y="6350"/>
                    <a:pt x="483870" y="1270"/>
                  </a:cubicBezTo>
                  <a:cubicBezTo>
                    <a:pt x="495300" y="0"/>
                    <a:pt x="506730" y="3810"/>
                    <a:pt x="511810" y="10160"/>
                  </a:cubicBezTo>
                  <a:cubicBezTo>
                    <a:pt x="515620" y="16510"/>
                    <a:pt x="516890" y="36830"/>
                    <a:pt x="513080" y="39370"/>
                  </a:cubicBezTo>
                  <a:cubicBezTo>
                    <a:pt x="508000" y="41910"/>
                    <a:pt x="474980" y="21590"/>
                    <a:pt x="476250" y="15240"/>
                  </a:cubicBezTo>
                  <a:cubicBezTo>
                    <a:pt x="476250" y="11430"/>
                    <a:pt x="494030" y="2540"/>
                    <a:pt x="501650" y="3810"/>
                  </a:cubicBezTo>
                  <a:cubicBezTo>
                    <a:pt x="510540" y="6350"/>
                    <a:pt x="524510" y="20320"/>
                    <a:pt x="523240" y="30480"/>
                  </a:cubicBezTo>
                  <a:cubicBezTo>
                    <a:pt x="519430" y="49530"/>
                    <a:pt x="461010" y="80010"/>
                    <a:pt x="425450" y="100330"/>
                  </a:cubicBezTo>
                  <a:cubicBezTo>
                    <a:pt x="386080" y="121920"/>
                    <a:pt x="326390" y="130810"/>
                    <a:pt x="293370" y="153670"/>
                  </a:cubicBezTo>
                  <a:cubicBezTo>
                    <a:pt x="267970" y="171450"/>
                    <a:pt x="259080" y="201930"/>
                    <a:pt x="237490" y="215900"/>
                  </a:cubicBezTo>
                  <a:cubicBezTo>
                    <a:pt x="215900" y="231140"/>
                    <a:pt x="177800" y="243840"/>
                    <a:pt x="161290" y="242570"/>
                  </a:cubicBezTo>
                  <a:cubicBezTo>
                    <a:pt x="152400" y="241300"/>
                    <a:pt x="144780" y="234950"/>
                    <a:pt x="142240" y="228600"/>
                  </a:cubicBezTo>
                  <a:cubicBezTo>
                    <a:pt x="138430" y="222250"/>
                    <a:pt x="139700" y="207010"/>
                    <a:pt x="146050" y="200660"/>
                  </a:cubicBezTo>
                  <a:cubicBezTo>
                    <a:pt x="154940" y="190500"/>
                    <a:pt x="194310" y="198120"/>
                    <a:pt x="208280" y="190500"/>
                  </a:cubicBezTo>
                  <a:cubicBezTo>
                    <a:pt x="217170" y="186690"/>
                    <a:pt x="217170" y="176530"/>
                    <a:pt x="226060" y="171450"/>
                  </a:cubicBezTo>
                  <a:cubicBezTo>
                    <a:pt x="242570" y="160020"/>
                    <a:pt x="283210" y="154940"/>
                    <a:pt x="303530" y="142240"/>
                  </a:cubicBezTo>
                  <a:cubicBezTo>
                    <a:pt x="320040" y="130810"/>
                    <a:pt x="330200" y="105410"/>
                    <a:pt x="344170" y="104140"/>
                  </a:cubicBezTo>
                  <a:cubicBezTo>
                    <a:pt x="356870" y="102870"/>
                    <a:pt x="378460" y="116840"/>
                    <a:pt x="384810" y="129540"/>
                  </a:cubicBezTo>
                  <a:cubicBezTo>
                    <a:pt x="393700" y="146050"/>
                    <a:pt x="387350" y="177800"/>
                    <a:pt x="382270" y="194310"/>
                  </a:cubicBezTo>
                  <a:cubicBezTo>
                    <a:pt x="378460" y="207010"/>
                    <a:pt x="375920" y="214630"/>
                    <a:pt x="365760" y="224790"/>
                  </a:cubicBezTo>
                  <a:cubicBezTo>
                    <a:pt x="350520" y="241300"/>
                    <a:pt x="302260" y="252730"/>
                    <a:pt x="284480" y="270510"/>
                  </a:cubicBezTo>
                  <a:cubicBezTo>
                    <a:pt x="270510" y="284480"/>
                    <a:pt x="271780" y="302260"/>
                    <a:pt x="259080" y="316230"/>
                  </a:cubicBezTo>
                  <a:cubicBezTo>
                    <a:pt x="241300" y="332740"/>
                    <a:pt x="203200" y="359410"/>
                    <a:pt x="180340" y="359410"/>
                  </a:cubicBezTo>
                  <a:cubicBezTo>
                    <a:pt x="160020" y="359410"/>
                    <a:pt x="138430" y="349250"/>
                    <a:pt x="125730" y="328930"/>
                  </a:cubicBezTo>
                  <a:cubicBezTo>
                    <a:pt x="102870" y="287020"/>
                    <a:pt x="107950" y="123190"/>
                    <a:pt x="129540" y="74930"/>
                  </a:cubicBezTo>
                  <a:cubicBezTo>
                    <a:pt x="140970" y="50800"/>
                    <a:pt x="162560" y="31750"/>
                    <a:pt x="179070" y="30480"/>
                  </a:cubicBezTo>
                  <a:cubicBezTo>
                    <a:pt x="191770" y="30480"/>
                    <a:pt x="208280" y="39370"/>
                    <a:pt x="217170" y="58420"/>
                  </a:cubicBezTo>
                  <a:cubicBezTo>
                    <a:pt x="243840" y="109220"/>
                    <a:pt x="248920" y="396240"/>
                    <a:pt x="222250" y="431800"/>
                  </a:cubicBezTo>
                  <a:cubicBezTo>
                    <a:pt x="213360" y="443230"/>
                    <a:pt x="196850" y="444500"/>
                    <a:pt x="189230" y="440690"/>
                  </a:cubicBezTo>
                  <a:cubicBezTo>
                    <a:pt x="181610" y="436880"/>
                    <a:pt x="176530" y="421640"/>
                    <a:pt x="176530" y="410210"/>
                  </a:cubicBezTo>
                  <a:cubicBezTo>
                    <a:pt x="176530" y="391160"/>
                    <a:pt x="190500" y="358140"/>
                    <a:pt x="201930" y="340360"/>
                  </a:cubicBezTo>
                  <a:cubicBezTo>
                    <a:pt x="209550" y="328930"/>
                    <a:pt x="220980" y="326390"/>
                    <a:pt x="228600" y="312420"/>
                  </a:cubicBezTo>
                  <a:cubicBezTo>
                    <a:pt x="240030" y="290830"/>
                    <a:pt x="242570" y="240030"/>
                    <a:pt x="251460" y="218440"/>
                  </a:cubicBezTo>
                  <a:cubicBezTo>
                    <a:pt x="256540" y="205740"/>
                    <a:pt x="260350" y="196850"/>
                    <a:pt x="267970" y="190500"/>
                  </a:cubicBezTo>
                  <a:cubicBezTo>
                    <a:pt x="275590" y="182880"/>
                    <a:pt x="289560" y="176530"/>
                    <a:pt x="300990" y="177800"/>
                  </a:cubicBezTo>
                  <a:cubicBezTo>
                    <a:pt x="311150" y="177800"/>
                    <a:pt x="323850" y="181610"/>
                    <a:pt x="328930" y="193040"/>
                  </a:cubicBezTo>
                  <a:cubicBezTo>
                    <a:pt x="344170" y="227330"/>
                    <a:pt x="280670" y="369570"/>
                    <a:pt x="269240" y="453390"/>
                  </a:cubicBezTo>
                  <a:cubicBezTo>
                    <a:pt x="260350" y="530860"/>
                    <a:pt x="281940" y="632460"/>
                    <a:pt x="261620" y="675640"/>
                  </a:cubicBezTo>
                  <a:cubicBezTo>
                    <a:pt x="251460" y="698500"/>
                    <a:pt x="231140" y="712470"/>
                    <a:pt x="214630" y="717550"/>
                  </a:cubicBezTo>
                  <a:cubicBezTo>
                    <a:pt x="200660" y="722630"/>
                    <a:pt x="184150" y="723900"/>
                    <a:pt x="171450" y="716280"/>
                  </a:cubicBezTo>
                  <a:cubicBezTo>
                    <a:pt x="151130" y="704850"/>
                    <a:pt x="133350" y="668020"/>
                    <a:pt x="121920" y="638810"/>
                  </a:cubicBezTo>
                  <a:cubicBezTo>
                    <a:pt x="109220" y="608330"/>
                    <a:pt x="104140" y="580390"/>
                    <a:pt x="97790" y="537210"/>
                  </a:cubicBezTo>
                  <a:cubicBezTo>
                    <a:pt x="86360" y="458470"/>
                    <a:pt x="95250" y="256540"/>
                    <a:pt x="74930" y="208280"/>
                  </a:cubicBezTo>
                  <a:cubicBezTo>
                    <a:pt x="68580" y="193040"/>
                    <a:pt x="49530" y="189230"/>
                    <a:pt x="49530" y="181610"/>
                  </a:cubicBezTo>
                  <a:cubicBezTo>
                    <a:pt x="50800" y="173990"/>
                    <a:pt x="63500" y="162560"/>
                    <a:pt x="71120" y="161290"/>
                  </a:cubicBezTo>
                  <a:cubicBezTo>
                    <a:pt x="80010" y="161290"/>
                    <a:pt x="92710" y="168910"/>
                    <a:pt x="99060" y="181610"/>
                  </a:cubicBezTo>
                  <a:cubicBezTo>
                    <a:pt x="114300" y="209550"/>
                    <a:pt x="110490" y="353060"/>
                    <a:pt x="91440" y="368300"/>
                  </a:cubicBezTo>
                  <a:cubicBezTo>
                    <a:pt x="85090" y="373380"/>
                    <a:pt x="68580" y="369570"/>
                    <a:pt x="63500" y="364490"/>
                  </a:cubicBezTo>
                  <a:cubicBezTo>
                    <a:pt x="57150" y="358140"/>
                    <a:pt x="54610" y="349250"/>
                    <a:pt x="55880" y="336550"/>
                  </a:cubicBezTo>
                  <a:cubicBezTo>
                    <a:pt x="62230" y="293370"/>
                    <a:pt x="157480" y="133350"/>
                    <a:pt x="189230" y="90170"/>
                  </a:cubicBezTo>
                  <a:cubicBezTo>
                    <a:pt x="203200" y="72390"/>
                    <a:pt x="210820" y="62230"/>
                    <a:pt x="223520" y="57150"/>
                  </a:cubicBezTo>
                  <a:cubicBezTo>
                    <a:pt x="237490" y="52070"/>
                    <a:pt x="257810" y="53340"/>
                    <a:pt x="269240" y="59690"/>
                  </a:cubicBezTo>
                  <a:cubicBezTo>
                    <a:pt x="278130" y="63500"/>
                    <a:pt x="284480" y="69850"/>
                    <a:pt x="289560" y="82550"/>
                  </a:cubicBezTo>
                  <a:cubicBezTo>
                    <a:pt x="300990" y="107950"/>
                    <a:pt x="293370" y="194310"/>
                    <a:pt x="300990" y="226060"/>
                  </a:cubicBezTo>
                  <a:cubicBezTo>
                    <a:pt x="306070" y="242570"/>
                    <a:pt x="313690" y="243840"/>
                    <a:pt x="317500" y="261620"/>
                  </a:cubicBezTo>
                  <a:cubicBezTo>
                    <a:pt x="327660" y="302260"/>
                    <a:pt x="314960" y="406400"/>
                    <a:pt x="325120" y="464820"/>
                  </a:cubicBezTo>
                  <a:cubicBezTo>
                    <a:pt x="334010" y="511810"/>
                    <a:pt x="373380" y="563880"/>
                    <a:pt x="367030" y="588010"/>
                  </a:cubicBezTo>
                  <a:cubicBezTo>
                    <a:pt x="363220" y="600710"/>
                    <a:pt x="346710" y="613410"/>
                    <a:pt x="337820" y="612140"/>
                  </a:cubicBezTo>
                  <a:cubicBezTo>
                    <a:pt x="330200" y="612140"/>
                    <a:pt x="320040" y="600710"/>
                    <a:pt x="316230" y="586740"/>
                  </a:cubicBezTo>
                  <a:cubicBezTo>
                    <a:pt x="307340" y="562610"/>
                    <a:pt x="314960" y="494030"/>
                    <a:pt x="321310" y="462280"/>
                  </a:cubicBezTo>
                  <a:cubicBezTo>
                    <a:pt x="325120" y="443230"/>
                    <a:pt x="336550" y="438150"/>
                    <a:pt x="340360" y="417830"/>
                  </a:cubicBezTo>
                  <a:cubicBezTo>
                    <a:pt x="347980" y="379730"/>
                    <a:pt x="326390" y="274320"/>
                    <a:pt x="339090" y="248920"/>
                  </a:cubicBezTo>
                  <a:cubicBezTo>
                    <a:pt x="345440" y="238760"/>
                    <a:pt x="355600" y="232410"/>
                    <a:pt x="363220" y="232410"/>
                  </a:cubicBezTo>
                  <a:cubicBezTo>
                    <a:pt x="372110" y="233680"/>
                    <a:pt x="386080" y="242570"/>
                    <a:pt x="388620" y="255270"/>
                  </a:cubicBezTo>
                  <a:cubicBezTo>
                    <a:pt x="396240" y="290830"/>
                    <a:pt x="313690" y="412750"/>
                    <a:pt x="292100" y="481330"/>
                  </a:cubicBezTo>
                  <a:cubicBezTo>
                    <a:pt x="275590" y="534670"/>
                    <a:pt x="273050" y="599440"/>
                    <a:pt x="261620" y="628650"/>
                  </a:cubicBezTo>
                  <a:cubicBezTo>
                    <a:pt x="255270" y="642620"/>
                    <a:pt x="251460" y="650240"/>
                    <a:pt x="243840" y="656590"/>
                  </a:cubicBezTo>
                  <a:cubicBezTo>
                    <a:pt x="234950" y="662940"/>
                    <a:pt x="219710" y="669290"/>
                    <a:pt x="208280" y="668020"/>
                  </a:cubicBezTo>
                  <a:cubicBezTo>
                    <a:pt x="196850" y="665480"/>
                    <a:pt x="180340" y="654050"/>
                    <a:pt x="175260" y="643890"/>
                  </a:cubicBezTo>
                  <a:cubicBezTo>
                    <a:pt x="168910" y="635000"/>
                    <a:pt x="171450" y="628650"/>
                    <a:pt x="170180" y="612140"/>
                  </a:cubicBezTo>
                  <a:cubicBezTo>
                    <a:pt x="166370" y="544830"/>
                    <a:pt x="144780" y="172720"/>
                    <a:pt x="173990" y="127000"/>
                  </a:cubicBezTo>
                  <a:cubicBezTo>
                    <a:pt x="180340" y="115570"/>
                    <a:pt x="191770" y="113030"/>
                    <a:pt x="199390" y="113030"/>
                  </a:cubicBezTo>
                  <a:cubicBezTo>
                    <a:pt x="207010" y="114300"/>
                    <a:pt x="215900" y="120650"/>
                    <a:pt x="220980" y="132080"/>
                  </a:cubicBezTo>
                  <a:cubicBezTo>
                    <a:pt x="236220" y="166370"/>
                    <a:pt x="226060" y="306070"/>
                    <a:pt x="219710" y="367030"/>
                  </a:cubicBezTo>
                  <a:cubicBezTo>
                    <a:pt x="214630" y="406400"/>
                    <a:pt x="201930" y="430530"/>
                    <a:pt x="196850" y="463550"/>
                  </a:cubicBezTo>
                  <a:cubicBezTo>
                    <a:pt x="191770" y="500380"/>
                    <a:pt x="198120" y="546100"/>
                    <a:pt x="191770" y="580390"/>
                  </a:cubicBezTo>
                  <a:cubicBezTo>
                    <a:pt x="185420" y="609600"/>
                    <a:pt x="175260" y="645160"/>
                    <a:pt x="163830" y="659130"/>
                  </a:cubicBezTo>
                  <a:cubicBezTo>
                    <a:pt x="157480" y="666750"/>
                    <a:pt x="149860" y="670560"/>
                    <a:pt x="143510" y="671830"/>
                  </a:cubicBezTo>
                  <a:cubicBezTo>
                    <a:pt x="135890" y="671830"/>
                    <a:pt x="125730" y="668020"/>
                    <a:pt x="121920" y="661670"/>
                  </a:cubicBezTo>
                  <a:cubicBezTo>
                    <a:pt x="116840" y="655320"/>
                    <a:pt x="121920" y="633730"/>
                    <a:pt x="119380" y="633730"/>
                  </a:cubicBezTo>
                  <a:cubicBezTo>
                    <a:pt x="118110" y="632460"/>
                    <a:pt x="114300" y="641350"/>
                    <a:pt x="113030" y="641350"/>
                  </a:cubicBezTo>
                  <a:cubicBezTo>
                    <a:pt x="109220" y="638810"/>
                    <a:pt x="116840" y="567690"/>
                    <a:pt x="128270" y="534670"/>
                  </a:cubicBezTo>
                  <a:cubicBezTo>
                    <a:pt x="138430" y="502920"/>
                    <a:pt x="161290" y="485140"/>
                    <a:pt x="176530" y="445770"/>
                  </a:cubicBezTo>
                  <a:cubicBezTo>
                    <a:pt x="201930" y="379730"/>
                    <a:pt x="217170" y="198120"/>
                    <a:pt x="245110" y="161290"/>
                  </a:cubicBezTo>
                  <a:cubicBezTo>
                    <a:pt x="254000" y="148590"/>
                    <a:pt x="265430" y="142240"/>
                    <a:pt x="273050" y="144780"/>
                  </a:cubicBezTo>
                  <a:cubicBezTo>
                    <a:pt x="281940" y="146050"/>
                    <a:pt x="292100" y="177800"/>
                    <a:pt x="292100" y="177800"/>
                  </a:cubicBezTo>
                </a:path>
              </a:pathLst>
            </a:custGeom>
            <a:solidFill>
              <a:srgbClr val="304755"/>
            </a:solidFill>
            <a:ln cap="sq">
              <a:noFill/>
              <a:prstDash val="solid"/>
              <a:miter/>
            </a:ln>
          </p:spPr>
        </p:sp>
      </p:grpSp>
      <p:sp>
        <p:nvSpPr>
          <p:cNvPr id="24" name="TextBox 24"/>
          <p:cNvSpPr txBox="1"/>
          <p:nvPr/>
        </p:nvSpPr>
        <p:spPr>
          <a:xfrm>
            <a:off x="10529944" y="2528052"/>
            <a:ext cx="313015" cy="706147"/>
          </a:xfrm>
          <a:prstGeom prst="rect">
            <a:avLst/>
          </a:prstGeom>
        </p:spPr>
        <p:txBody>
          <a:bodyPr lIns="0" tIns="0" rIns="0" bIns="0" rtlCol="0" anchor="t">
            <a:spAutoFit/>
          </a:bodyPr>
          <a:lstStyle/>
          <a:p>
            <a:pPr algn="ctr">
              <a:lnSpc>
                <a:spcPts val="5705"/>
              </a:lnSpc>
            </a:pPr>
            <a:r>
              <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rPr>
              <a:t>4</a:t>
            </a:r>
            <a:endPar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endParaRPr>
          </a:p>
        </p:txBody>
      </p:sp>
      <p:sp>
        <p:nvSpPr>
          <p:cNvPr id="25" name="TextBox 25"/>
          <p:cNvSpPr txBox="1"/>
          <p:nvPr/>
        </p:nvSpPr>
        <p:spPr>
          <a:xfrm>
            <a:off x="10565007" y="5216121"/>
            <a:ext cx="305753" cy="706147"/>
          </a:xfrm>
          <a:prstGeom prst="rect">
            <a:avLst/>
          </a:prstGeom>
        </p:spPr>
        <p:txBody>
          <a:bodyPr lIns="0" tIns="0" rIns="0" bIns="0" rtlCol="0" anchor="t">
            <a:spAutoFit/>
          </a:bodyPr>
          <a:lstStyle/>
          <a:p>
            <a:pPr algn="ctr">
              <a:lnSpc>
                <a:spcPts val="5705"/>
              </a:lnSpc>
            </a:pPr>
            <a:r>
              <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rPr>
              <a:t>5</a:t>
            </a:r>
            <a:endPar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endParaRPr>
          </a:p>
        </p:txBody>
      </p:sp>
      <p:sp>
        <p:nvSpPr>
          <p:cNvPr id="26" name="TextBox 26"/>
          <p:cNvSpPr txBox="1"/>
          <p:nvPr/>
        </p:nvSpPr>
        <p:spPr>
          <a:xfrm>
            <a:off x="10551493" y="7839075"/>
            <a:ext cx="332780" cy="706147"/>
          </a:xfrm>
          <a:prstGeom prst="rect">
            <a:avLst/>
          </a:prstGeom>
        </p:spPr>
        <p:txBody>
          <a:bodyPr lIns="0" tIns="0" rIns="0" bIns="0" rtlCol="0" anchor="t">
            <a:spAutoFit/>
          </a:bodyPr>
          <a:lstStyle/>
          <a:p>
            <a:pPr algn="ctr">
              <a:lnSpc>
                <a:spcPts val="5705"/>
              </a:lnSpc>
            </a:pPr>
            <a:r>
              <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rPr>
              <a:t>6</a:t>
            </a:r>
            <a:endParaRPr lang="en-US" sz="4075">
              <a:solidFill>
                <a:srgbClr val="FFFFFF">
                  <a:alpha val="58824"/>
                </a:srgbClr>
              </a:solidFill>
              <a:latin typeface="Canva Sans" panose="020B0503030501040103"/>
              <a:ea typeface="Canva Sans" panose="020B0503030501040103"/>
              <a:cs typeface="Canva Sans" panose="020B0503030501040103"/>
              <a:sym typeface="Canva Sans" panose="020B0503030501040103"/>
            </a:endParaRPr>
          </a:p>
        </p:txBody>
      </p:sp>
      <p:sp>
        <p:nvSpPr>
          <p:cNvPr id="27" name="TextBox 27"/>
          <p:cNvSpPr txBox="1"/>
          <p:nvPr/>
        </p:nvSpPr>
        <p:spPr>
          <a:xfrm>
            <a:off x="11770619" y="1857574"/>
            <a:ext cx="3917900" cy="460375"/>
          </a:xfrm>
          <a:prstGeom prst="rect">
            <a:avLst/>
          </a:prstGeom>
        </p:spPr>
        <p:txBody>
          <a:bodyPr lIns="0" tIns="0" rIns="0" bIns="0" rtlCol="0" anchor="t">
            <a:spAutoFit/>
          </a:bodyPr>
          <a:lstStyle/>
          <a:p>
            <a:pPr algn="l">
              <a:lnSpc>
                <a:spcPts val="3500"/>
              </a:lnSpc>
            </a:pPr>
            <a:r>
              <a:rPr lang="en-US" sz="2750" b="1">
                <a:solidFill>
                  <a:srgbClr val="FFFFFF"/>
                </a:solidFill>
                <a:latin typeface="Arimo Bold" panose="020B0704020202020204"/>
                <a:ea typeface="Arimo Bold" panose="020B0704020202020204"/>
                <a:cs typeface="Arimo Bold" panose="020B0704020202020204"/>
                <a:sym typeface="Arimo Bold" panose="020B0704020202020204"/>
              </a:rPr>
              <a:t>Limited Accessibility:</a:t>
            </a:r>
            <a:endParaRPr lang="en-US" sz="275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28" name="TextBox 28"/>
          <p:cNvSpPr txBox="1"/>
          <p:nvPr/>
        </p:nvSpPr>
        <p:spPr>
          <a:xfrm>
            <a:off x="11770619" y="4411762"/>
            <a:ext cx="4848963" cy="460375"/>
          </a:xfrm>
          <a:prstGeom prst="rect">
            <a:avLst/>
          </a:prstGeom>
        </p:spPr>
        <p:txBody>
          <a:bodyPr lIns="0" tIns="0" rIns="0" bIns="0" rtlCol="0" anchor="t">
            <a:spAutoFit/>
          </a:bodyPr>
          <a:lstStyle/>
          <a:p>
            <a:pPr algn="l">
              <a:lnSpc>
                <a:spcPts val="3500"/>
              </a:lnSpc>
            </a:pPr>
            <a:r>
              <a:rPr lang="en-US" sz="2750" b="1">
                <a:solidFill>
                  <a:srgbClr val="FFFFFF"/>
                </a:solidFill>
                <a:latin typeface="Arimo Bold" panose="020B0704020202020204"/>
                <a:ea typeface="Arimo Bold" panose="020B0704020202020204"/>
                <a:cs typeface="Arimo Bold" panose="020B0704020202020204"/>
                <a:sym typeface="Arimo Bold" panose="020B0704020202020204"/>
              </a:rPr>
              <a:t>User Training Requirement:</a:t>
            </a:r>
            <a:endParaRPr lang="en-US" sz="275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29" name="TextBox 29"/>
          <p:cNvSpPr txBox="1"/>
          <p:nvPr/>
        </p:nvSpPr>
        <p:spPr>
          <a:xfrm>
            <a:off x="11911875" y="6890320"/>
            <a:ext cx="3917900" cy="460375"/>
          </a:xfrm>
          <a:prstGeom prst="rect">
            <a:avLst/>
          </a:prstGeom>
        </p:spPr>
        <p:txBody>
          <a:bodyPr lIns="0" tIns="0" rIns="0" bIns="0" rtlCol="0" anchor="t">
            <a:spAutoFit/>
          </a:bodyPr>
          <a:lstStyle/>
          <a:p>
            <a:pPr algn="l">
              <a:lnSpc>
                <a:spcPts val="3500"/>
              </a:lnSpc>
            </a:pPr>
            <a:r>
              <a:rPr lang="en-US" sz="2750" b="1">
                <a:solidFill>
                  <a:srgbClr val="FFFFFF"/>
                </a:solidFill>
                <a:latin typeface="Arimo Bold" panose="020B0704020202020204"/>
                <a:ea typeface="Arimo Bold" panose="020B0704020202020204"/>
                <a:cs typeface="Arimo Bold" panose="020B0704020202020204"/>
                <a:sym typeface="Arimo Bold" panose="020B0704020202020204"/>
              </a:rPr>
              <a:t>Scalability Issues:</a:t>
            </a:r>
            <a:endParaRPr lang="en-US" sz="275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30" name="TextBox 30"/>
          <p:cNvSpPr txBox="1"/>
          <p:nvPr/>
        </p:nvSpPr>
        <p:spPr>
          <a:xfrm>
            <a:off x="11770619" y="5145372"/>
            <a:ext cx="6307831" cy="1420813"/>
          </a:xfrm>
          <a:prstGeom prst="rect">
            <a:avLst/>
          </a:prstGeom>
        </p:spPr>
        <p:txBody>
          <a:bodyPr lIns="0" tIns="0" rIns="0" bIns="0" rtlCol="0" anchor="t">
            <a:spAutoFit/>
          </a:bodyPr>
          <a:lstStyle/>
          <a:p>
            <a:pPr marL="539750" lvl="1" indent="-269875" algn="l">
              <a:lnSpc>
                <a:spcPts val="3810"/>
              </a:lnSpc>
              <a:buFont typeface="Arial" panose="020B0604020202020204"/>
              <a:buChar char="•"/>
            </a:pPr>
            <a:r>
              <a:rPr lang="en-US" sz="2500">
                <a:solidFill>
                  <a:srgbClr val="FFFFFF"/>
                </a:solidFill>
                <a:latin typeface="Arimo" panose="020B0604020202020204"/>
                <a:ea typeface="Arimo" panose="020B0604020202020204"/>
                <a:cs typeface="Arimo" panose="020B0604020202020204"/>
                <a:sym typeface="Arimo" panose="020B0604020202020204"/>
              </a:rPr>
              <a:t>Users and staff need training to navigate the system, adding time and resource costs.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31" name="TextBox 31"/>
          <p:cNvSpPr txBox="1"/>
          <p:nvPr/>
        </p:nvSpPr>
        <p:spPr>
          <a:xfrm>
            <a:off x="11980169" y="7626920"/>
            <a:ext cx="6307831" cy="1420813"/>
          </a:xfrm>
          <a:prstGeom prst="rect">
            <a:avLst/>
          </a:prstGeom>
        </p:spPr>
        <p:txBody>
          <a:bodyPr lIns="0" tIns="0" rIns="0" bIns="0" rtlCol="0" anchor="t">
            <a:spAutoFit/>
          </a:bodyPr>
          <a:lstStyle/>
          <a:p>
            <a:pPr marL="539750" lvl="1" indent="-269875" algn="l">
              <a:lnSpc>
                <a:spcPts val="3810"/>
              </a:lnSpc>
              <a:buFont typeface="Arial" panose="020B0604020202020204"/>
              <a:buChar char="•"/>
            </a:pPr>
            <a:r>
              <a:rPr lang="en-US" sz="2500">
                <a:solidFill>
                  <a:srgbClr val="FFFFFF"/>
                </a:solidFill>
                <a:latin typeface="Arimo" panose="020B0604020202020204"/>
                <a:ea typeface="Arimo" panose="020B0604020202020204"/>
                <a:cs typeface="Arimo" panose="020B0604020202020204"/>
                <a:sym typeface="Arimo" panose="020B0604020202020204"/>
              </a:rPr>
              <a:t>Adapting to higher user demands or larger libraries can be challenging and costly.</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
        <p:nvSpPr>
          <p:cNvPr id="32" name="TextBox 32"/>
          <p:cNvSpPr txBox="1"/>
          <p:nvPr/>
        </p:nvSpPr>
        <p:spPr>
          <a:xfrm>
            <a:off x="11911875" y="2599234"/>
            <a:ext cx="6307831" cy="1420813"/>
          </a:xfrm>
          <a:prstGeom prst="rect">
            <a:avLst/>
          </a:prstGeom>
        </p:spPr>
        <p:txBody>
          <a:bodyPr lIns="0" tIns="0" rIns="0" bIns="0" rtlCol="0" anchor="t">
            <a:spAutoFit/>
          </a:bodyPr>
          <a:lstStyle/>
          <a:p>
            <a:pPr marL="539750" lvl="1" indent="-269875" algn="l">
              <a:lnSpc>
                <a:spcPts val="3810"/>
              </a:lnSpc>
              <a:buFont typeface="Arial" panose="020B0604020202020204"/>
              <a:buChar char="•"/>
            </a:pPr>
            <a:r>
              <a:rPr lang="en-US" sz="2500">
                <a:solidFill>
                  <a:srgbClr val="FFFFFF"/>
                </a:solidFill>
                <a:latin typeface="Arimo" panose="020B0604020202020204"/>
                <a:ea typeface="Arimo" panose="020B0604020202020204"/>
                <a:cs typeface="Arimo" panose="020B0604020202020204"/>
                <a:sym typeface="Arimo" panose="020B0604020202020204"/>
              </a:rPr>
              <a:t>Access may be restricted to specific locations or devices, reducing user convenience.</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2"/>
            <a:stretch>
              <a:fillRect/>
            </a:stretch>
          </a:blipFill>
        </p:spPr>
      </p:sp>
      <p:sp>
        <p:nvSpPr>
          <p:cNvPr id="6" name="TextBox 6"/>
          <p:cNvSpPr txBox="1"/>
          <p:nvPr/>
        </p:nvSpPr>
        <p:spPr>
          <a:xfrm>
            <a:off x="7197254" y="120286"/>
            <a:ext cx="7686080" cy="905829"/>
          </a:xfrm>
          <a:prstGeom prst="rect">
            <a:avLst/>
          </a:prstGeom>
        </p:spPr>
        <p:txBody>
          <a:bodyPr lIns="0" tIns="0" rIns="0" bIns="0" rtlCol="0" anchor="t">
            <a:spAutoFit/>
          </a:bodyPr>
          <a:lstStyle/>
          <a:p>
            <a:pPr algn="l">
              <a:lnSpc>
                <a:spcPts val="7125"/>
              </a:lnSpc>
            </a:pPr>
            <a:r>
              <a:rPr lang="en-US" sz="5685">
                <a:solidFill>
                  <a:srgbClr val="FFFFFF"/>
                </a:solidFill>
                <a:latin typeface="Arimo" panose="020B0604020202020204"/>
                <a:ea typeface="Arimo" panose="020B0604020202020204"/>
                <a:cs typeface="Arimo" panose="020B0604020202020204"/>
                <a:sym typeface="Arimo" panose="020B0604020202020204"/>
              </a:rPr>
              <a:t>Proposed System</a:t>
            </a:r>
            <a:endParaRPr lang="en-US" sz="5685">
              <a:solidFill>
                <a:srgbClr val="FFFFFF"/>
              </a:solidFill>
              <a:latin typeface="Arimo" panose="020B0604020202020204"/>
              <a:ea typeface="Arimo" panose="020B0604020202020204"/>
              <a:cs typeface="Arimo" panose="020B0604020202020204"/>
              <a:sym typeface="Arimo" panose="020B0604020202020204"/>
            </a:endParaRPr>
          </a:p>
        </p:txBody>
      </p:sp>
      <p:grpSp>
        <p:nvGrpSpPr>
          <p:cNvPr id="7" name="Group 7"/>
          <p:cNvGrpSpPr/>
          <p:nvPr/>
        </p:nvGrpSpPr>
        <p:grpSpPr>
          <a:xfrm>
            <a:off x="7078051" y="2101190"/>
            <a:ext cx="10566197" cy="1376958"/>
            <a:chOff x="0" y="0"/>
            <a:chExt cx="14088263" cy="1835943"/>
          </a:xfrm>
        </p:grpSpPr>
        <p:sp>
          <p:nvSpPr>
            <p:cNvPr id="8" name="Freeform 8"/>
            <p:cNvSpPr/>
            <p:nvPr/>
          </p:nvSpPr>
          <p:spPr>
            <a:xfrm>
              <a:off x="0" y="0"/>
              <a:ext cx="14088238" cy="1835912"/>
            </a:xfrm>
            <a:custGeom>
              <a:avLst/>
              <a:gdLst/>
              <a:ahLst/>
              <a:cxnLst/>
              <a:rect l="l" t="t" r="r" b="b"/>
              <a:pathLst>
                <a:path w="14088238" h="1835912">
                  <a:moveTo>
                    <a:pt x="0" y="0"/>
                  </a:moveTo>
                  <a:lnTo>
                    <a:pt x="14088238" y="0"/>
                  </a:lnTo>
                  <a:lnTo>
                    <a:pt x="14088238" y="1835912"/>
                  </a:lnTo>
                  <a:lnTo>
                    <a:pt x="0" y="1835912"/>
                  </a:lnTo>
                  <a:close/>
                </a:path>
              </a:pathLst>
            </a:custGeom>
            <a:solidFill>
              <a:srgbClr val="FFFFFF">
                <a:alpha val="3922"/>
              </a:srgbClr>
            </a:solidFill>
          </p:spPr>
        </p:sp>
        <p:sp>
          <p:nvSpPr>
            <p:cNvPr id="9" name="TextBox 9"/>
            <p:cNvSpPr txBox="1"/>
            <p:nvPr/>
          </p:nvSpPr>
          <p:spPr>
            <a:xfrm>
              <a:off x="0" y="-19050"/>
              <a:ext cx="14088263" cy="1854993"/>
            </a:xfrm>
            <a:prstGeom prst="rect">
              <a:avLst/>
            </a:prstGeom>
          </p:spPr>
          <p:txBody>
            <a:bodyPr lIns="50800" tIns="50800" rIns="50800" bIns="50800" rtlCol="0" anchor="t"/>
            <a:lstStyle/>
            <a:p>
              <a:pPr algn="l">
                <a:lnSpc>
                  <a:spcPts val="3600"/>
                </a:lnSpc>
              </a:pPr>
              <a:r>
                <a:rPr lang="en-US" sz="3000">
                  <a:solidFill>
                    <a:srgbClr val="FFFFFF"/>
                  </a:solidFill>
                  <a:latin typeface="Arimo" panose="020B0604020202020204"/>
                  <a:ea typeface="Arimo" panose="020B0604020202020204"/>
                  <a:cs typeface="Arimo" panose="020B0604020202020204"/>
                  <a:sym typeface="Arimo" panose="020B0604020202020204"/>
                </a:rPr>
                <a:t>Opt for scalable, open-source, or cloud-based solutions to reduce initial setup costs and allow flexibility in budgeting.</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10" name="Group 10"/>
          <p:cNvGrpSpPr/>
          <p:nvPr/>
        </p:nvGrpSpPr>
        <p:grpSpPr>
          <a:xfrm>
            <a:off x="7118766" y="6234540"/>
            <a:ext cx="9231809" cy="808811"/>
            <a:chOff x="0" y="0"/>
            <a:chExt cx="12309078" cy="1078415"/>
          </a:xfrm>
        </p:grpSpPr>
        <p:sp>
          <p:nvSpPr>
            <p:cNvPr id="11" name="Freeform 11"/>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12" name="TextBox 12"/>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Strengthen Data Security</a:t>
              </a:r>
              <a:r>
                <a:rPr lang="en-US" sz="3500">
                  <a:solidFill>
                    <a:srgbClr val="FFFFFF"/>
                  </a:solidFill>
                  <a:latin typeface="Arimo" panose="020B0604020202020204"/>
                  <a:ea typeface="Arimo" panose="020B0604020202020204"/>
                  <a:cs typeface="Arimo" panose="020B0604020202020204"/>
                  <a:sym typeface="Arimo" panose="020B0604020202020204"/>
                </a:rPr>
                <a:t>:</a:t>
              </a:r>
              <a:endParaRPr lang="en-US" sz="35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13" name="Group 13"/>
          <p:cNvGrpSpPr/>
          <p:nvPr/>
        </p:nvGrpSpPr>
        <p:grpSpPr>
          <a:xfrm>
            <a:off x="7363957" y="7341460"/>
            <a:ext cx="10205096" cy="1688700"/>
            <a:chOff x="0" y="0"/>
            <a:chExt cx="13606795" cy="2251600"/>
          </a:xfrm>
        </p:grpSpPr>
        <p:sp>
          <p:nvSpPr>
            <p:cNvPr id="14" name="Freeform 14"/>
            <p:cNvSpPr/>
            <p:nvPr/>
          </p:nvSpPr>
          <p:spPr>
            <a:xfrm>
              <a:off x="0" y="0"/>
              <a:ext cx="13606780" cy="2251583"/>
            </a:xfrm>
            <a:custGeom>
              <a:avLst/>
              <a:gdLst/>
              <a:ahLst/>
              <a:cxnLst/>
              <a:rect l="l" t="t" r="r" b="b"/>
              <a:pathLst>
                <a:path w="13606780" h="2251583">
                  <a:moveTo>
                    <a:pt x="0" y="0"/>
                  </a:moveTo>
                  <a:lnTo>
                    <a:pt x="13606780" y="0"/>
                  </a:lnTo>
                  <a:lnTo>
                    <a:pt x="13606780" y="2251583"/>
                  </a:lnTo>
                  <a:lnTo>
                    <a:pt x="0" y="2251583"/>
                  </a:lnTo>
                  <a:close/>
                </a:path>
              </a:pathLst>
            </a:custGeom>
            <a:solidFill>
              <a:srgbClr val="FFFFFF">
                <a:alpha val="3922"/>
              </a:srgbClr>
            </a:solidFill>
          </p:spPr>
        </p:sp>
        <p:sp>
          <p:nvSpPr>
            <p:cNvPr id="15" name="TextBox 15"/>
            <p:cNvSpPr txBox="1"/>
            <p:nvPr/>
          </p:nvSpPr>
          <p:spPr>
            <a:xfrm>
              <a:off x="0" y="-9525"/>
              <a:ext cx="13606795" cy="2261125"/>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Employ strong data encryption, user authentication protocols, and regular security audits to protect sensitive information and maintain privacy.</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6" name="TextBox 16"/>
          <p:cNvSpPr txBox="1"/>
          <p:nvPr/>
        </p:nvSpPr>
        <p:spPr>
          <a:xfrm>
            <a:off x="7169491" y="1404075"/>
            <a:ext cx="4354420" cy="504691"/>
          </a:xfrm>
          <a:prstGeom prst="rect">
            <a:avLst/>
          </a:prstGeom>
        </p:spPr>
        <p:txBody>
          <a:bodyPr lIns="0" tIns="0" rIns="0" bIns="0" rtlCol="0" anchor="t">
            <a:spAutoFit/>
          </a:bodyPr>
          <a:lstStyle/>
          <a:p>
            <a:pPr algn="l">
              <a:lnSpc>
                <a:spcPts val="36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Cost Management :</a:t>
            </a:r>
            <a:endParaRPr lang="en-US" sz="30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17" name="Group 17"/>
          <p:cNvGrpSpPr/>
          <p:nvPr/>
        </p:nvGrpSpPr>
        <p:grpSpPr>
          <a:xfrm>
            <a:off x="7118768" y="4473386"/>
            <a:ext cx="10798530" cy="1376957"/>
            <a:chOff x="0" y="0"/>
            <a:chExt cx="14398040" cy="1835943"/>
          </a:xfrm>
        </p:grpSpPr>
        <p:sp>
          <p:nvSpPr>
            <p:cNvPr id="18" name="Freeform 18"/>
            <p:cNvSpPr/>
            <p:nvPr/>
          </p:nvSpPr>
          <p:spPr>
            <a:xfrm>
              <a:off x="0" y="0"/>
              <a:ext cx="14397989" cy="1835912"/>
            </a:xfrm>
            <a:custGeom>
              <a:avLst/>
              <a:gdLst/>
              <a:ahLst/>
              <a:cxnLst/>
              <a:rect l="l" t="t" r="r" b="b"/>
              <a:pathLst>
                <a:path w="14397989" h="1835912">
                  <a:moveTo>
                    <a:pt x="0" y="0"/>
                  </a:moveTo>
                  <a:lnTo>
                    <a:pt x="14397989" y="0"/>
                  </a:lnTo>
                  <a:lnTo>
                    <a:pt x="14397989" y="1835912"/>
                  </a:lnTo>
                  <a:lnTo>
                    <a:pt x="0" y="1835912"/>
                  </a:lnTo>
                  <a:close/>
                </a:path>
              </a:pathLst>
            </a:custGeom>
            <a:solidFill>
              <a:srgbClr val="FFFFFF">
                <a:alpha val="3922"/>
              </a:srgbClr>
            </a:solidFill>
          </p:spPr>
        </p:sp>
        <p:sp>
          <p:nvSpPr>
            <p:cNvPr id="19" name="TextBox 19"/>
            <p:cNvSpPr txBox="1"/>
            <p:nvPr/>
          </p:nvSpPr>
          <p:spPr>
            <a:xfrm>
              <a:off x="0" y="-9525"/>
              <a:ext cx="14398040" cy="1845468"/>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Schedule regular maintenance and establish a dedicated IT support team to handle updates and system health, ensuring smooth operations.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20" name="TextBox 20"/>
          <p:cNvSpPr txBox="1"/>
          <p:nvPr/>
        </p:nvSpPr>
        <p:spPr>
          <a:xfrm>
            <a:off x="7210208" y="3607069"/>
            <a:ext cx="8961120" cy="504691"/>
          </a:xfrm>
          <a:prstGeom prst="rect">
            <a:avLst/>
          </a:prstGeom>
        </p:spPr>
        <p:txBody>
          <a:bodyPr lIns="0" tIns="0" rIns="0" bIns="0" rtlCol="0" anchor="t">
            <a:spAutoFit/>
          </a:bodyPr>
          <a:lstStyle/>
          <a:p>
            <a:pPr algn="l">
              <a:lnSpc>
                <a:spcPts val="3600"/>
              </a:lnSpc>
            </a:pPr>
            <a:r>
              <a:rPr lang="en-US" sz="3000" b="1">
                <a:solidFill>
                  <a:srgbClr val="FFFFFF"/>
                </a:solidFill>
                <a:latin typeface="Arimo Bold" panose="020B0704020202020204"/>
                <a:ea typeface="Arimo Bold" panose="020B0704020202020204"/>
                <a:cs typeface="Arimo Bold" panose="020B0704020202020204"/>
                <a:sym typeface="Arimo Bold" panose="020B0704020202020204"/>
              </a:rPr>
              <a:t>Regular Maintenance and Support</a:t>
            </a:r>
            <a:r>
              <a:rPr lang="en-US" sz="3000">
                <a:solidFill>
                  <a:srgbClr val="FFFFFF"/>
                </a:solidFill>
                <a:latin typeface="Arimo" panose="020B0604020202020204"/>
                <a:ea typeface="Arimo" panose="020B0604020202020204"/>
                <a:cs typeface="Arimo" panose="020B0604020202020204"/>
                <a:sym typeface="Arimo" panose="020B0604020202020204"/>
              </a:rPr>
              <a:t>:</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sp>
        <p:nvSpPr>
          <p:cNvPr id="21" name="TextBox 21"/>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8</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sp>
        <p:nvSpPr>
          <p:cNvPr id="5" name="TextBox 5"/>
          <p:cNvSpPr txBox="1"/>
          <p:nvPr/>
        </p:nvSpPr>
        <p:spPr>
          <a:xfrm>
            <a:off x="611689" y="120286"/>
            <a:ext cx="17305608" cy="914400"/>
          </a:xfrm>
          <a:prstGeom prst="rect">
            <a:avLst/>
          </a:prstGeom>
        </p:spPr>
        <p:txBody>
          <a:bodyPr lIns="0" tIns="0" rIns="0" bIns="0" rtlCol="0" anchor="t">
            <a:spAutoFit/>
          </a:bodyPr>
          <a:lstStyle/>
          <a:p>
            <a:pPr algn="l">
              <a:lnSpc>
                <a:spcPts val="7125"/>
              </a:lnSpc>
            </a:pPr>
            <a:r>
              <a:rPr lang="en-US" sz="5685" b="1">
                <a:solidFill>
                  <a:srgbClr val="FFFFFF"/>
                </a:solidFill>
                <a:latin typeface="Arimo Bold" panose="020B0704020202020204"/>
                <a:ea typeface="Arimo Bold" panose="020B0704020202020204"/>
                <a:cs typeface="Arimo Bold" panose="020B0704020202020204"/>
                <a:sym typeface="Arimo Bold" panose="020B0704020202020204"/>
              </a:rPr>
              <a:t>Advantages of  Proposed System</a:t>
            </a:r>
            <a:endParaRPr lang="en-US" sz="5685"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6" name="Group 6"/>
          <p:cNvGrpSpPr/>
          <p:nvPr/>
        </p:nvGrpSpPr>
        <p:grpSpPr>
          <a:xfrm>
            <a:off x="1168473" y="1793312"/>
            <a:ext cx="10566197" cy="1603883"/>
            <a:chOff x="0" y="0"/>
            <a:chExt cx="14088263" cy="2138511"/>
          </a:xfrm>
        </p:grpSpPr>
        <p:sp>
          <p:nvSpPr>
            <p:cNvPr id="7" name="Freeform 7"/>
            <p:cNvSpPr/>
            <p:nvPr/>
          </p:nvSpPr>
          <p:spPr>
            <a:xfrm>
              <a:off x="0" y="0"/>
              <a:ext cx="14088238" cy="2138475"/>
            </a:xfrm>
            <a:custGeom>
              <a:avLst/>
              <a:gdLst/>
              <a:ahLst/>
              <a:cxnLst/>
              <a:rect l="l" t="t" r="r" b="b"/>
              <a:pathLst>
                <a:path w="14088238" h="2138475">
                  <a:moveTo>
                    <a:pt x="0" y="0"/>
                  </a:moveTo>
                  <a:lnTo>
                    <a:pt x="14088238" y="0"/>
                  </a:lnTo>
                  <a:lnTo>
                    <a:pt x="14088238" y="2138475"/>
                  </a:lnTo>
                  <a:lnTo>
                    <a:pt x="0" y="2138475"/>
                  </a:lnTo>
                  <a:close/>
                </a:path>
              </a:pathLst>
            </a:custGeom>
            <a:solidFill>
              <a:srgbClr val="FFFFFF">
                <a:alpha val="3922"/>
              </a:srgbClr>
            </a:solidFill>
          </p:spPr>
        </p:sp>
        <p:sp>
          <p:nvSpPr>
            <p:cNvPr id="8" name="TextBox 8"/>
            <p:cNvSpPr txBox="1"/>
            <p:nvPr/>
          </p:nvSpPr>
          <p:spPr>
            <a:xfrm>
              <a:off x="0" y="-19050"/>
              <a:ext cx="14088263" cy="2157561"/>
            </a:xfrm>
            <a:prstGeom prst="rect">
              <a:avLst/>
            </a:prstGeom>
          </p:spPr>
          <p:txBody>
            <a:bodyPr lIns="50800" tIns="50800" rIns="50800" bIns="50800" rtlCol="0" anchor="t"/>
            <a:lstStyle/>
            <a:p>
              <a:pPr algn="l">
                <a:lnSpc>
                  <a:spcPts val="3600"/>
                </a:lnSpc>
              </a:pPr>
              <a:r>
                <a:rPr lang="en-US" sz="3000">
                  <a:solidFill>
                    <a:srgbClr val="FFFFFF"/>
                  </a:solidFill>
                  <a:latin typeface="Arimo" panose="020B0604020202020204"/>
                  <a:ea typeface="Arimo" panose="020B0604020202020204"/>
                  <a:cs typeface="Arimo" panose="020B0604020202020204"/>
                  <a:sym typeface="Arimo" panose="020B0604020202020204"/>
                </a:rPr>
                <a:t>Opting for open-source or cloud-based solutions reduces initial setup and maintenance costs, making the system more affordable in the long run.</a:t>
              </a:r>
              <a:endParaRPr lang="en-US" sz="3000">
                <a:solidFill>
                  <a:srgbClr val="FFFFFF"/>
                </a:solidFill>
                <a:latin typeface="Arimo" panose="020B0604020202020204"/>
                <a:ea typeface="Arimo" panose="020B0604020202020204"/>
                <a:cs typeface="Arimo" panose="020B0604020202020204"/>
                <a:sym typeface="Arimo" panose="020B0604020202020204"/>
              </a:endParaRPr>
            </a:p>
          </p:txBody>
        </p:sp>
      </p:grpSp>
      <p:grpSp>
        <p:nvGrpSpPr>
          <p:cNvPr id="9" name="Group 9"/>
          <p:cNvGrpSpPr/>
          <p:nvPr/>
        </p:nvGrpSpPr>
        <p:grpSpPr>
          <a:xfrm>
            <a:off x="1028700" y="5859869"/>
            <a:ext cx="9231809" cy="808811"/>
            <a:chOff x="0" y="0"/>
            <a:chExt cx="12309078" cy="1078415"/>
          </a:xfrm>
        </p:grpSpPr>
        <p:sp>
          <p:nvSpPr>
            <p:cNvPr id="10" name="Freeform 10"/>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11" name="TextBox 11"/>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Enhanced Data Security:</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12" name="Group 12"/>
          <p:cNvGrpSpPr/>
          <p:nvPr/>
        </p:nvGrpSpPr>
        <p:grpSpPr>
          <a:xfrm>
            <a:off x="1168473" y="6697255"/>
            <a:ext cx="10205096" cy="1438903"/>
            <a:chOff x="0" y="0"/>
            <a:chExt cx="13606795" cy="1918537"/>
          </a:xfrm>
        </p:grpSpPr>
        <p:sp>
          <p:nvSpPr>
            <p:cNvPr id="13" name="Freeform 13"/>
            <p:cNvSpPr/>
            <p:nvPr/>
          </p:nvSpPr>
          <p:spPr>
            <a:xfrm>
              <a:off x="0" y="0"/>
              <a:ext cx="13606780" cy="1918522"/>
            </a:xfrm>
            <a:custGeom>
              <a:avLst/>
              <a:gdLst/>
              <a:ahLst/>
              <a:cxnLst/>
              <a:rect l="l" t="t" r="r" b="b"/>
              <a:pathLst>
                <a:path w="13606780" h="1918522">
                  <a:moveTo>
                    <a:pt x="0" y="0"/>
                  </a:moveTo>
                  <a:lnTo>
                    <a:pt x="13606780" y="0"/>
                  </a:lnTo>
                  <a:lnTo>
                    <a:pt x="13606780" y="1918522"/>
                  </a:lnTo>
                  <a:lnTo>
                    <a:pt x="0" y="1918522"/>
                  </a:lnTo>
                  <a:close/>
                </a:path>
              </a:pathLst>
            </a:custGeom>
            <a:solidFill>
              <a:srgbClr val="FFFFFF">
                <a:alpha val="3922"/>
              </a:srgbClr>
            </a:solidFill>
          </p:spPr>
        </p:sp>
        <p:sp>
          <p:nvSpPr>
            <p:cNvPr id="14" name="TextBox 14"/>
            <p:cNvSpPr txBox="1"/>
            <p:nvPr/>
          </p:nvSpPr>
          <p:spPr>
            <a:xfrm>
              <a:off x="0" y="-9525"/>
              <a:ext cx="13606795" cy="1928062"/>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Strong encryption, user authentication protocols, and frequent security audits safeguard sensitive information, ensuring privacy and data protection.</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5" name="TextBox 15"/>
          <p:cNvSpPr txBox="1"/>
          <p:nvPr/>
        </p:nvSpPr>
        <p:spPr>
          <a:xfrm>
            <a:off x="1028700" y="1290531"/>
            <a:ext cx="4354420" cy="485775"/>
          </a:xfrm>
          <a:prstGeom prst="rect">
            <a:avLst/>
          </a:prstGeom>
        </p:spPr>
        <p:txBody>
          <a:bodyPr lIns="0" tIns="0" rIns="0" bIns="0" rtlCol="0" anchor="t">
            <a:spAutoFit/>
          </a:bodyPr>
          <a:lstStyle/>
          <a:p>
            <a:pPr algn="l">
              <a:lnSpc>
                <a:spcPts val="3720"/>
              </a:lnSpc>
            </a:pPr>
            <a:r>
              <a:rPr lang="en-US" sz="3100" b="1">
                <a:solidFill>
                  <a:srgbClr val="FFFFFF"/>
                </a:solidFill>
                <a:latin typeface="Arimo Bold" panose="020B0704020202020204"/>
                <a:ea typeface="Arimo Bold" panose="020B0704020202020204"/>
                <a:cs typeface="Arimo Bold" panose="020B0704020202020204"/>
                <a:sym typeface="Arimo Bold" panose="020B0704020202020204"/>
              </a:rPr>
              <a:t>Cost Efficiency:</a:t>
            </a:r>
            <a:endParaRPr lang="en-US" sz="31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nvGrpSpPr>
          <p:cNvPr id="16" name="Group 16"/>
          <p:cNvGrpSpPr/>
          <p:nvPr/>
        </p:nvGrpSpPr>
        <p:grpSpPr>
          <a:xfrm>
            <a:off x="1168473" y="4454336"/>
            <a:ext cx="10798530" cy="1376957"/>
            <a:chOff x="0" y="0"/>
            <a:chExt cx="14398040" cy="1835943"/>
          </a:xfrm>
        </p:grpSpPr>
        <p:sp>
          <p:nvSpPr>
            <p:cNvPr id="17" name="Freeform 17"/>
            <p:cNvSpPr/>
            <p:nvPr/>
          </p:nvSpPr>
          <p:spPr>
            <a:xfrm>
              <a:off x="0" y="0"/>
              <a:ext cx="14397989" cy="1835912"/>
            </a:xfrm>
            <a:custGeom>
              <a:avLst/>
              <a:gdLst/>
              <a:ahLst/>
              <a:cxnLst/>
              <a:rect l="l" t="t" r="r" b="b"/>
              <a:pathLst>
                <a:path w="14397989" h="1835912">
                  <a:moveTo>
                    <a:pt x="0" y="0"/>
                  </a:moveTo>
                  <a:lnTo>
                    <a:pt x="14397989" y="0"/>
                  </a:lnTo>
                  <a:lnTo>
                    <a:pt x="14397989" y="1835912"/>
                  </a:lnTo>
                  <a:lnTo>
                    <a:pt x="0" y="1835912"/>
                  </a:lnTo>
                  <a:close/>
                </a:path>
              </a:pathLst>
            </a:custGeom>
            <a:solidFill>
              <a:srgbClr val="FFFFFF">
                <a:alpha val="3922"/>
              </a:srgbClr>
            </a:solidFill>
          </p:spPr>
        </p:sp>
        <p:sp>
          <p:nvSpPr>
            <p:cNvPr id="18" name="TextBox 18"/>
            <p:cNvSpPr txBox="1"/>
            <p:nvPr/>
          </p:nvSpPr>
          <p:spPr>
            <a:xfrm>
              <a:off x="0" y="-9525"/>
              <a:ext cx="14398040" cy="1845468"/>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Regular maintenance and a dedicated IT support team ensure system stability, reducing downtime and improving user satisfaction.</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
        <p:nvSpPr>
          <p:cNvPr id="19" name="TextBox 19"/>
          <p:cNvSpPr txBox="1"/>
          <p:nvPr/>
        </p:nvSpPr>
        <p:spPr>
          <a:xfrm>
            <a:off x="1028700" y="3673420"/>
            <a:ext cx="8961120" cy="485775"/>
          </a:xfrm>
          <a:prstGeom prst="rect">
            <a:avLst/>
          </a:prstGeom>
        </p:spPr>
        <p:txBody>
          <a:bodyPr lIns="0" tIns="0" rIns="0" bIns="0" rtlCol="0" anchor="t">
            <a:spAutoFit/>
          </a:bodyPr>
          <a:lstStyle/>
          <a:p>
            <a:pPr algn="l">
              <a:lnSpc>
                <a:spcPts val="3720"/>
              </a:lnSpc>
            </a:pPr>
            <a:r>
              <a:rPr lang="en-US" sz="3100" b="1">
                <a:solidFill>
                  <a:srgbClr val="FFFFFF"/>
                </a:solidFill>
                <a:latin typeface="Arimo Bold" panose="020B0704020202020204"/>
                <a:ea typeface="Arimo Bold" panose="020B0704020202020204"/>
                <a:cs typeface="Arimo Bold" panose="020B0704020202020204"/>
                <a:sym typeface="Arimo Bold" panose="020B0704020202020204"/>
              </a:rPr>
              <a:t>Improved System Reliability:</a:t>
            </a:r>
            <a:endParaRPr lang="en-US" sz="3100" b="1">
              <a:solidFill>
                <a:srgbClr val="FFFFFF"/>
              </a:solidFill>
              <a:latin typeface="Arimo Bold" panose="020B0704020202020204"/>
              <a:ea typeface="Arimo Bold" panose="020B0704020202020204"/>
              <a:cs typeface="Arimo Bold" panose="020B0704020202020204"/>
              <a:sym typeface="Arimo Bold" panose="020B0704020202020204"/>
            </a:endParaRPr>
          </a:p>
        </p:txBody>
      </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panose="020B0503030501040103"/>
                <a:ea typeface="Canva Sans" panose="020B0503030501040103"/>
                <a:cs typeface="Canva Sans" panose="020B0503030501040103"/>
                <a:sym typeface="Canva Sans" panose="020B0503030501040103"/>
              </a:rPr>
              <a:t>9</a:t>
            </a:r>
            <a:endParaRPr lang="en-US" sz="2000">
              <a:solidFill>
                <a:srgbClr val="FFFFFF"/>
              </a:solidFill>
              <a:latin typeface="Canva Sans" panose="020B0503030501040103"/>
              <a:ea typeface="Canva Sans" panose="020B0503030501040103"/>
              <a:cs typeface="Canva Sans" panose="020B0503030501040103"/>
              <a:sym typeface="Canva Sans" panose="020B0503030501040103"/>
            </a:endParaRPr>
          </a:p>
        </p:txBody>
      </p:sp>
      <p:grpSp>
        <p:nvGrpSpPr>
          <p:cNvPr id="21" name="Group 21"/>
          <p:cNvGrpSpPr/>
          <p:nvPr/>
        </p:nvGrpSpPr>
        <p:grpSpPr>
          <a:xfrm>
            <a:off x="1028700" y="8136158"/>
            <a:ext cx="9231809" cy="808811"/>
            <a:chOff x="0" y="0"/>
            <a:chExt cx="12309078" cy="1078415"/>
          </a:xfrm>
        </p:grpSpPr>
        <p:sp>
          <p:nvSpPr>
            <p:cNvPr id="22" name="Freeform 22"/>
            <p:cNvSpPr/>
            <p:nvPr/>
          </p:nvSpPr>
          <p:spPr>
            <a:xfrm>
              <a:off x="0" y="0"/>
              <a:ext cx="12309094" cy="1078357"/>
            </a:xfrm>
            <a:custGeom>
              <a:avLst/>
              <a:gdLst/>
              <a:ahLst/>
              <a:cxnLst/>
              <a:rect l="l" t="t" r="r" b="b"/>
              <a:pathLst>
                <a:path w="12309094" h="1078357">
                  <a:moveTo>
                    <a:pt x="0" y="0"/>
                  </a:moveTo>
                  <a:lnTo>
                    <a:pt x="12309094" y="0"/>
                  </a:lnTo>
                  <a:lnTo>
                    <a:pt x="12309094" y="1078357"/>
                  </a:lnTo>
                  <a:lnTo>
                    <a:pt x="0" y="1078357"/>
                  </a:lnTo>
                  <a:close/>
                </a:path>
              </a:pathLst>
            </a:custGeom>
            <a:solidFill>
              <a:srgbClr val="000000">
                <a:alpha val="3922"/>
              </a:srgbClr>
            </a:solidFill>
          </p:spPr>
        </p:sp>
        <p:sp>
          <p:nvSpPr>
            <p:cNvPr id="23" name="TextBox 23"/>
            <p:cNvSpPr txBox="1"/>
            <p:nvPr/>
          </p:nvSpPr>
          <p:spPr>
            <a:xfrm>
              <a:off x="0" y="-28575"/>
              <a:ext cx="12309078" cy="1106990"/>
            </a:xfrm>
            <a:prstGeom prst="rect">
              <a:avLst/>
            </a:prstGeom>
          </p:spPr>
          <p:txBody>
            <a:bodyPr lIns="50800" tIns="50800" rIns="50800" bIns="50800" rtlCol="0" anchor="t"/>
            <a:lstStyle/>
            <a:p>
              <a:pPr algn="l">
                <a:lnSpc>
                  <a:spcPts val="4200"/>
                </a:lnSpc>
              </a:pPr>
              <a:r>
                <a:rPr lang="en-US" sz="3500" b="1">
                  <a:solidFill>
                    <a:srgbClr val="FFFFFF"/>
                  </a:solidFill>
                  <a:latin typeface="Arimo Bold" panose="020B0704020202020204"/>
                  <a:ea typeface="Arimo Bold" panose="020B0704020202020204"/>
                  <a:cs typeface="Arimo Bold" panose="020B0704020202020204"/>
                  <a:sym typeface="Arimo Bold" panose="020B0704020202020204"/>
                </a:rPr>
                <a:t>Scalability :</a:t>
              </a:r>
              <a:endParaRPr lang="en-US" sz="3500" b="1">
                <a:solidFill>
                  <a:srgbClr val="FFFFFF"/>
                </a:solidFill>
                <a:latin typeface="Arimo Bold" panose="020B0704020202020204"/>
                <a:ea typeface="Arimo Bold" panose="020B0704020202020204"/>
                <a:cs typeface="Arimo Bold" panose="020B0704020202020204"/>
                <a:sym typeface="Arimo Bold" panose="020B0704020202020204"/>
              </a:endParaRPr>
            </a:p>
          </p:txBody>
        </p:sp>
      </p:grpSp>
      <p:grpSp>
        <p:nvGrpSpPr>
          <p:cNvPr id="24" name="Group 24"/>
          <p:cNvGrpSpPr/>
          <p:nvPr/>
        </p:nvGrpSpPr>
        <p:grpSpPr>
          <a:xfrm>
            <a:off x="1168473" y="8840474"/>
            <a:ext cx="10205096" cy="1120979"/>
            <a:chOff x="0" y="0"/>
            <a:chExt cx="13606795" cy="1494639"/>
          </a:xfrm>
        </p:grpSpPr>
        <p:sp>
          <p:nvSpPr>
            <p:cNvPr id="25" name="Freeform 25"/>
            <p:cNvSpPr/>
            <p:nvPr/>
          </p:nvSpPr>
          <p:spPr>
            <a:xfrm>
              <a:off x="0" y="0"/>
              <a:ext cx="13606780" cy="1494627"/>
            </a:xfrm>
            <a:custGeom>
              <a:avLst/>
              <a:gdLst/>
              <a:ahLst/>
              <a:cxnLst/>
              <a:rect l="l" t="t" r="r" b="b"/>
              <a:pathLst>
                <a:path w="13606780" h="1494627">
                  <a:moveTo>
                    <a:pt x="0" y="0"/>
                  </a:moveTo>
                  <a:lnTo>
                    <a:pt x="13606780" y="0"/>
                  </a:lnTo>
                  <a:lnTo>
                    <a:pt x="13606780" y="1494627"/>
                  </a:lnTo>
                  <a:lnTo>
                    <a:pt x="0" y="1494627"/>
                  </a:lnTo>
                  <a:close/>
                </a:path>
              </a:pathLst>
            </a:custGeom>
            <a:solidFill>
              <a:srgbClr val="FFFFFF">
                <a:alpha val="3922"/>
              </a:srgbClr>
            </a:solidFill>
          </p:spPr>
        </p:sp>
        <p:sp>
          <p:nvSpPr>
            <p:cNvPr id="26" name="TextBox 26"/>
            <p:cNvSpPr txBox="1"/>
            <p:nvPr/>
          </p:nvSpPr>
          <p:spPr>
            <a:xfrm>
              <a:off x="0" y="-9525"/>
              <a:ext cx="13606795" cy="1504164"/>
            </a:xfrm>
            <a:prstGeom prst="rect">
              <a:avLst/>
            </a:prstGeom>
          </p:spPr>
          <p:txBody>
            <a:bodyPr lIns="50800" tIns="50800" rIns="50800" bIns="50800" rtlCol="0" anchor="t"/>
            <a:lstStyle/>
            <a:p>
              <a:pPr algn="l">
                <a:lnSpc>
                  <a:spcPts val="3000"/>
                </a:lnSpc>
              </a:pPr>
              <a:r>
                <a:rPr lang="en-US" sz="2500">
                  <a:solidFill>
                    <a:srgbClr val="FFFFFF"/>
                  </a:solidFill>
                  <a:latin typeface="Arimo" panose="020B0604020202020204"/>
                  <a:ea typeface="Arimo" panose="020B0604020202020204"/>
                  <a:cs typeface="Arimo" panose="020B0604020202020204"/>
                  <a:sym typeface="Arimo" panose="020B0604020202020204"/>
                </a:rPr>
                <a:t>The system is designed to accommodate future growth, allowing for easy adaptation to increased user numbers or additional functionalities.</a:t>
              </a:r>
              <a:endParaRPr lang="en-US" sz="2500">
                <a:solidFill>
                  <a:srgbClr val="FFFFFF"/>
                </a:solidFill>
                <a:latin typeface="Arimo" panose="020B0604020202020204"/>
                <a:ea typeface="Arimo" panose="020B0604020202020204"/>
                <a:cs typeface="Arimo" panose="020B0604020202020204"/>
                <a:sym typeface="Arimo" panose="020B0604020202020204"/>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5969</Words>
  <Application>WPS Presentation</Application>
  <PresentationFormat>Custom</PresentationFormat>
  <Paragraphs>227</Paragraphs>
  <Slides>14</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14</vt:i4>
      </vt:variant>
    </vt:vector>
  </HeadingPairs>
  <TitlesOfParts>
    <vt:vector size="30" baseType="lpstr">
      <vt:lpstr>Arial</vt:lpstr>
      <vt:lpstr>SimSun</vt:lpstr>
      <vt:lpstr>Wingdings</vt:lpstr>
      <vt:lpstr>Arimo</vt:lpstr>
      <vt:lpstr>Canva Sans</vt:lpstr>
      <vt:lpstr>Arimo Bold</vt:lpstr>
      <vt:lpstr>Cabin Bold</vt:lpstr>
      <vt:lpstr>Segoe Print</vt:lpstr>
      <vt:lpstr>Cabin</vt:lpstr>
      <vt:lpstr>Arial</vt:lpstr>
      <vt:lpstr>Wingdings</vt:lpstr>
      <vt:lpstr>Times New Roman</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SARATH KUMAR P  231801156 SABHARISHRAJA B  231801143 SABARISH P  231801142</dc:title>
  <dc:creator/>
  <cp:lastModifiedBy>Sabharishraja 143</cp:lastModifiedBy>
  <cp:revision>5</cp:revision>
  <dcterms:created xsi:type="dcterms:W3CDTF">2006-08-16T00:00:00Z</dcterms:created>
  <dcterms:modified xsi:type="dcterms:W3CDTF">2024-11-19T15:31:13Z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3EFF87AEB485466E84895E87B505A912_12</vt:lpwstr>
  </property>
  <property fmtid="{D5CDD505-2E9C-101B-9397-08002B2CF9AE}" pid="3" name="KSOProductBuildVer">
    <vt:lpwstr>1033-12.2.0.18911</vt:lpwstr>
  </property>
</Properties>
</file>

<file path=docProps/thumbnail.jpeg>
</file>